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0" r:id="rId6"/>
    <p:sldId id="261" r:id="rId7"/>
    <p:sldId id="263" r:id="rId8"/>
    <p:sldId id="268" r:id="rId9"/>
    <p:sldId id="269" r:id="rId10"/>
    <p:sldId id="262" r:id="rId11"/>
    <p:sldId id="264" r:id="rId12"/>
    <p:sldId id="265" r:id="rId13"/>
    <p:sldId id="266"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淡色スタイル 2 - アクセント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淡色スタイル 2 - アクセント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30" d="100"/>
          <a:sy n="130" d="100"/>
        </p:scale>
        <p:origin x="77" y="2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media/image1.png>
</file>

<file path=ppt/media/image2.jpeg>
</file>

<file path=ppt/media/image2.png>
</file>

<file path=ppt/media/image3.png>
</file>

<file path=ppt/media/image4.jpeg>
</file>

<file path=ppt/media/image5.jpe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October 31, 2021</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476200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October 31, 2021</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7053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October 31, 2021</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42471451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October 31, 2021</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287944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October 31, 2021</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075968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October 31, 2021</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4168935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October 31, 2021</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86435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October 31, 2021</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05590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October 31, 2021</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910093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October 31, 2021</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139511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October 31, 2021</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5223935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lIns="109728" tIns="109728" rIns="109728" bIns="91440" anchor="ct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lIns="109728" tIns="109728" rIns="109728" bIns="91440" anchor="ctr"/>
          <a:lstStyle>
            <a:lvl1pPr algn="l">
              <a:defRPr sz="950" cap="none" spc="250" baseline="0">
                <a:solidFill>
                  <a:schemeClr val="tx1">
                    <a:lumMod val="85000"/>
                    <a:lumOff val="15000"/>
                  </a:schemeClr>
                </a:solidFill>
                <a:latin typeface="+mn-lt"/>
              </a:defRPr>
            </a:lvl1pPr>
          </a:lstStyle>
          <a:p>
            <a:fld id="{A33960BD-7AC1-4217-9611-AAA56D3EE38F}" type="datetime4">
              <a:rPr lang="en-US" smtClean="0"/>
              <a:pPr/>
              <a:t>October 31, 2021</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lIns="109728" tIns="109728" rIns="109728" bIns="91440" anchor="ctr"/>
          <a:lstStyle>
            <a:lvl1pPr algn="r">
              <a:defRPr sz="950" cap="none" spc="25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lIns="109728" tIns="109728" rIns="109728" bIns="9144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39090006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72"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10000"/>
        </a:lnSpc>
        <a:spcBef>
          <a:spcPct val="0"/>
        </a:spcBef>
        <a:buNone/>
        <a:defRPr sz="2800" kern="1200" cap="none" spc="25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78E81931-EC11-4433-BB7B-ED42BAA244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0">
            <a:extLst>
              <a:ext uri="{FF2B5EF4-FFF2-40B4-BE49-F238E27FC236}">
                <a16:creationId xmlns:a16="http://schemas.microsoft.com/office/drawing/2014/main" id="{F35BC353-549C-47DC-9732-7E6961372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8003"/>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3" descr="デジタル地球の宇宙的ビュー">
            <a:extLst>
              <a:ext uri="{FF2B5EF4-FFF2-40B4-BE49-F238E27FC236}">
                <a16:creationId xmlns:a16="http://schemas.microsoft.com/office/drawing/2014/main" id="{B4E9F09F-9772-449F-965A-7C3E883A65B6}"/>
              </a:ext>
            </a:extLst>
          </p:cNvPr>
          <p:cNvPicPr>
            <a:picLocks noChangeAspect="1"/>
          </p:cNvPicPr>
          <p:nvPr/>
        </p:nvPicPr>
        <p:blipFill rotWithShape="1">
          <a:blip r:embed="rId2"/>
          <a:srcRect t="15413"/>
          <a:stretch/>
        </p:blipFill>
        <p:spPr>
          <a:xfrm>
            <a:off x="20" y="-1"/>
            <a:ext cx="12191980" cy="6858002"/>
          </a:xfrm>
          <a:custGeom>
            <a:avLst/>
            <a:gdLst/>
            <a:ahLst/>
            <a:cxnLst/>
            <a:rect l="l" t="t" r="r" b="b"/>
            <a:pathLst>
              <a:path w="12192000" h="6858002">
                <a:moveTo>
                  <a:pt x="5307101" y="6857999"/>
                </a:moveTo>
                <a:lnTo>
                  <a:pt x="12192000" y="6857999"/>
                </a:lnTo>
                <a:lnTo>
                  <a:pt x="12192000" y="6858002"/>
                </a:lnTo>
                <a:lnTo>
                  <a:pt x="5307088" y="6858002"/>
                </a:lnTo>
                <a:close/>
                <a:moveTo>
                  <a:pt x="0" y="0"/>
                </a:moveTo>
                <a:lnTo>
                  <a:pt x="12192000" y="0"/>
                </a:lnTo>
                <a:lnTo>
                  <a:pt x="12192000" y="6277972"/>
                </a:lnTo>
                <a:lnTo>
                  <a:pt x="12152890" y="6290206"/>
                </a:lnTo>
                <a:cubicBezTo>
                  <a:pt x="12105395" y="6304478"/>
                  <a:pt x="12054092" y="6317152"/>
                  <a:pt x="12009354" y="6315664"/>
                </a:cubicBezTo>
                <a:cubicBezTo>
                  <a:pt x="11994503" y="6311032"/>
                  <a:pt x="11985943" y="6310638"/>
                  <a:pt x="11978968" y="6319390"/>
                </a:cubicBezTo>
                <a:cubicBezTo>
                  <a:pt x="11941764" y="6318961"/>
                  <a:pt x="11901790" y="6339612"/>
                  <a:pt x="11878895" y="6327233"/>
                </a:cubicBezTo>
                <a:cubicBezTo>
                  <a:pt x="11878918" y="6346592"/>
                  <a:pt x="11826486" y="6319151"/>
                  <a:pt x="11814979" y="6337141"/>
                </a:cubicBezTo>
                <a:cubicBezTo>
                  <a:pt x="11820607" y="6367517"/>
                  <a:pt x="11727668" y="6353622"/>
                  <a:pt x="11687508" y="6364470"/>
                </a:cubicBezTo>
                <a:cubicBezTo>
                  <a:pt x="11692944" y="6381370"/>
                  <a:pt x="11638976" y="6383664"/>
                  <a:pt x="11672002" y="6397904"/>
                </a:cubicBezTo>
                <a:cubicBezTo>
                  <a:pt x="11645814" y="6406115"/>
                  <a:pt x="11642999" y="6389784"/>
                  <a:pt x="11629894" y="6384496"/>
                </a:cubicBezTo>
                <a:cubicBezTo>
                  <a:pt x="11597582" y="6386755"/>
                  <a:pt x="11602281" y="6372208"/>
                  <a:pt x="11597728" y="6361596"/>
                </a:cubicBezTo>
                <a:cubicBezTo>
                  <a:pt x="11567716" y="6387703"/>
                  <a:pt x="11505156" y="6361750"/>
                  <a:pt x="11448211" y="6357842"/>
                </a:cubicBezTo>
                <a:cubicBezTo>
                  <a:pt x="11414499" y="6357897"/>
                  <a:pt x="11370196" y="6408532"/>
                  <a:pt x="11336630" y="6383021"/>
                </a:cubicBezTo>
                <a:cubicBezTo>
                  <a:pt x="11316728" y="6389671"/>
                  <a:pt x="11284212" y="6365546"/>
                  <a:pt x="11267820" y="6388199"/>
                </a:cubicBezTo>
                <a:cubicBezTo>
                  <a:pt x="11215412" y="6380118"/>
                  <a:pt x="11199532" y="6391497"/>
                  <a:pt x="11153755" y="6378749"/>
                </a:cubicBezTo>
                <a:cubicBezTo>
                  <a:pt x="11097684" y="6376473"/>
                  <a:pt x="11142086" y="6407848"/>
                  <a:pt x="11063998" y="6397440"/>
                </a:cubicBezTo>
                <a:cubicBezTo>
                  <a:pt x="11028900" y="6406581"/>
                  <a:pt x="10989384" y="6411343"/>
                  <a:pt x="10949261" y="6411271"/>
                </a:cubicBezTo>
                <a:cubicBezTo>
                  <a:pt x="10946808" y="6404413"/>
                  <a:pt x="10928478" y="6413021"/>
                  <a:pt x="10920620" y="6414504"/>
                </a:cubicBezTo>
                <a:cubicBezTo>
                  <a:pt x="10921840" y="6410173"/>
                  <a:pt x="10906289" y="6407257"/>
                  <a:pt x="10899483" y="6410536"/>
                </a:cubicBezTo>
                <a:cubicBezTo>
                  <a:pt x="10774259" y="6419728"/>
                  <a:pt x="10854212" y="6382839"/>
                  <a:pt x="10774590" y="6403309"/>
                </a:cubicBezTo>
                <a:cubicBezTo>
                  <a:pt x="10724638" y="6405843"/>
                  <a:pt x="10739599" y="6355991"/>
                  <a:pt x="10682861" y="6377814"/>
                </a:cubicBezTo>
                <a:cubicBezTo>
                  <a:pt x="10622947" y="6375380"/>
                  <a:pt x="10589912" y="6355504"/>
                  <a:pt x="10530714" y="6366548"/>
                </a:cubicBezTo>
                <a:cubicBezTo>
                  <a:pt x="10474643" y="6364190"/>
                  <a:pt x="10428348" y="6354710"/>
                  <a:pt x="10379097" y="6358630"/>
                </a:cubicBezTo>
                <a:cubicBezTo>
                  <a:pt x="10361622" y="6351880"/>
                  <a:pt x="10344151" y="6348805"/>
                  <a:pt x="10323727" y="6357333"/>
                </a:cubicBezTo>
                <a:cubicBezTo>
                  <a:pt x="10272196" y="6352518"/>
                  <a:pt x="10263446" y="6339056"/>
                  <a:pt x="10227126" y="6348100"/>
                </a:cubicBezTo>
                <a:cubicBezTo>
                  <a:pt x="10196351" y="6318664"/>
                  <a:pt x="10199174" y="6342674"/>
                  <a:pt x="10163542" y="6343141"/>
                </a:cubicBezTo>
                <a:cubicBezTo>
                  <a:pt x="10134376" y="6345476"/>
                  <a:pt x="10177885" y="6359944"/>
                  <a:pt x="10151161" y="6358763"/>
                </a:cubicBezTo>
                <a:cubicBezTo>
                  <a:pt x="10126522" y="6349492"/>
                  <a:pt x="10117113" y="6369683"/>
                  <a:pt x="10092125" y="6358861"/>
                </a:cubicBezTo>
                <a:cubicBezTo>
                  <a:pt x="10107302" y="6344459"/>
                  <a:pt x="10032910" y="6356018"/>
                  <a:pt x="10037958" y="6342614"/>
                </a:cubicBezTo>
                <a:cubicBezTo>
                  <a:pt x="10003046" y="6359008"/>
                  <a:pt x="10003017" y="6334504"/>
                  <a:pt x="9966866" y="6337014"/>
                </a:cubicBezTo>
                <a:cubicBezTo>
                  <a:pt x="9947485" y="6342600"/>
                  <a:pt x="9935606" y="6342702"/>
                  <a:pt x="9924418" y="6333490"/>
                </a:cubicBezTo>
                <a:cubicBezTo>
                  <a:pt x="9834150" y="6361084"/>
                  <a:pt x="9880223" y="6330704"/>
                  <a:pt x="9806001" y="6337361"/>
                </a:cubicBezTo>
                <a:cubicBezTo>
                  <a:pt x="9740686" y="6345638"/>
                  <a:pt x="9670300" y="6348205"/>
                  <a:pt x="9596449" y="6376180"/>
                </a:cubicBezTo>
                <a:cubicBezTo>
                  <a:pt x="9581101" y="6384665"/>
                  <a:pt x="9553986" y="6385744"/>
                  <a:pt x="9535890" y="6378590"/>
                </a:cubicBezTo>
                <a:cubicBezTo>
                  <a:pt x="9532775" y="6377359"/>
                  <a:pt x="9530052" y="6375925"/>
                  <a:pt x="9527805" y="6374334"/>
                </a:cubicBezTo>
                <a:cubicBezTo>
                  <a:pt x="9481894" y="6394749"/>
                  <a:pt x="9464762" y="6381055"/>
                  <a:pt x="9441373" y="6395633"/>
                </a:cubicBezTo>
                <a:cubicBezTo>
                  <a:pt x="9381290" y="6397202"/>
                  <a:pt x="9341618" y="6377583"/>
                  <a:pt x="9320149" y="6390280"/>
                </a:cubicBezTo>
                <a:cubicBezTo>
                  <a:pt x="9291150" y="6386896"/>
                  <a:pt x="9257768" y="6367103"/>
                  <a:pt x="9229488" y="6380382"/>
                </a:cubicBezTo>
                <a:cubicBezTo>
                  <a:pt x="9230007" y="6377216"/>
                  <a:pt x="9227921" y="6376045"/>
                  <a:pt x="9224285" y="6375920"/>
                </a:cubicBezTo>
                <a:lnTo>
                  <a:pt x="9217537" y="6376762"/>
                </a:lnTo>
                <a:lnTo>
                  <a:pt x="9214728" y="6381637"/>
                </a:lnTo>
                <a:cubicBezTo>
                  <a:pt x="9202170" y="6398803"/>
                  <a:pt x="9191484" y="6381138"/>
                  <a:pt x="9161049" y="6384539"/>
                </a:cubicBezTo>
                <a:cubicBezTo>
                  <a:pt x="9146336" y="6385184"/>
                  <a:pt x="9147761" y="6380673"/>
                  <a:pt x="9149697" y="6376552"/>
                </a:cubicBezTo>
                <a:lnTo>
                  <a:pt x="9150803" y="6372240"/>
                </a:lnTo>
                <a:lnTo>
                  <a:pt x="9141448" y="6372359"/>
                </a:lnTo>
                <a:lnTo>
                  <a:pt x="9137486" y="6372055"/>
                </a:lnTo>
                <a:lnTo>
                  <a:pt x="9126952" y="6375163"/>
                </a:lnTo>
                <a:cubicBezTo>
                  <a:pt x="9117353" y="6375502"/>
                  <a:pt x="9107828" y="6372135"/>
                  <a:pt x="9098334" y="6372861"/>
                </a:cubicBezTo>
                <a:cubicBezTo>
                  <a:pt x="9093587" y="6373224"/>
                  <a:pt x="9088847" y="6374610"/>
                  <a:pt x="9084110" y="6377995"/>
                </a:cubicBezTo>
                <a:cubicBezTo>
                  <a:pt x="9105864" y="6390113"/>
                  <a:pt x="9028073" y="6387966"/>
                  <a:pt x="9039515" y="6400351"/>
                </a:cubicBezTo>
                <a:cubicBezTo>
                  <a:pt x="8997651" y="6388705"/>
                  <a:pt x="9009590" y="6412472"/>
                  <a:pt x="8973305" y="6414442"/>
                </a:cubicBezTo>
                <a:cubicBezTo>
                  <a:pt x="8951781" y="6411385"/>
                  <a:pt x="8940212" y="6412734"/>
                  <a:pt x="8933861" y="6423031"/>
                </a:cubicBezTo>
                <a:cubicBezTo>
                  <a:pt x="8832841" y="6407267"/>
                  <a:pt x="8892362" y="6431116"/>
                  <a:pt x="8817130" y="6433703"/>
                </a:cubicBezTo>
                <a:cubicBezTo>
                  <a:pt x="8749745" y="6433633"/>
                  <a:pt x="8680232" y="6439719"/>
                  <a:pt x="8594947" y="6421586"/>
                </a:cubicBezTo>
                <a:cubicBezTo>
                  <a:pt x="8575919" y="6415227"/>
                  <a:pt x="8549096" y="6417484"/>
                  <a:pt x="8535041" y="6426626"/>
                </a:cubicBezTo>
                <a:cubicBezTo>
                  <a:pt x="8532621" y="6428200"/>
                  <a:pt x="8530681" y="6429922"/>
                  <a:pt x="8529279" y="6431739"/>
                </a:cubicBezTo>
                <a:cubicBezTo>
                  <a:pt x="8474783" y="6417534"/>
                  <a:pt x="8464858" y="6432901"/>
                  <a:pt x="8435056" y="6421613"/>
                </a:cubicBezTo>
                <a:cubicBezTo>
                  <a:pt x="8376022" y="6427411"/>
                  <a:pt x="8347129" y="6451271"/>
                  <a:pt x="8320108" y="6441573"/>
                </a:cubicBezTo>
                <a:cubicBezTo>
                  <a:pt x="8293638" y="6448387"/>
                  <a:pt x="8270932" y="6471649"/>
                  <a:pt x="8237020" y="6462216"/>
                </a:cubicBezTo>
                <a:cubicBezTo>
                  <a:pt x="8245222" y="6474245"/>
                  <a:pt x="8197387" y="6460392"/>
                  <a:pt x="8188860" y="6471379"/>
                </a:cubicBezTo>
                <a:cubicBezTo>
                  <a:pt x="8184024" y="6480393"/>
                  <a:pt x="8168383" y="6478291"/>
                  <a:pt x="8155558" y="6480722"/>
                </a:cubicBezTo>
                <a:cubicBezTo>
                  <a:pt x="8144819" y="6489457"/>
                  <a:pt x="8082218" y="6493172"/>
                  <a:pt x="8061412" y="6490111"/>
                </a:cubicBezTo>
                <a:cubicBezTo>
                  <a:pt x="8004043" y="6475925"/>
                  <a:pt x="7947523" y="6510024"/>
                  <a:pt x="7901437" y="6499659"/>
                </a:cubicBezTo>
                <a:cubicBezTo>
                  <a:pt x="7888774" y="6499544"/>
                  <a:pt x="7877960" y="6500846"/>
                  <a:pt x="7868353" y="6503024"/>
                </a:cubicBezTo>
                <a:lnTo>
                  <a:pt x="7843779" y="6511212"/>
                </a:lnTo>
                <a:lnTo>
                  <a:pt x="7841448" y="6517728"/>
                </a:lnTo>
                <a:lnTo>
                  <a:pt x="7823871" y="6520429"/>
                </a:lnTo>
                <a:lnTo>
                  <a:pt x="7820005" y="6522254"/>
                </a:lnTo>
                <a:cubicBezTo>
                  <a:pt x="7812641" y="6525763"/>
                  <a:pt x="7805193" y="6529063"/>
                  <a:pt x="7797020" y="6531612"/>
                </a:cubicBezTo>
                <a:cubicBezTo>
                  <a:pt x="7782159" y="6505259"/>
                  <a:pt x="7725050" y="6548941"/>
                  <a:pt x="7727879" y="6524102"/>
                </a:cubicBezTo>
                <a:cubicBezTo>
                  <a:pt x="7680386" y="6533519"/>
                  <a:pt x="7695538" y="6507405"/>
                  <a:pt x="7659324" y="6537474"/>
                </a:cubicBezTo>
                <a:cubicBezTo>
                  <a:pt x="7566636" y="6535069"/>
                  <a:pt x="7462452" y="6568928"/>
                  <a:pt x="7374068" y="6552862"/>
                </a:cubicBezTo>
                <a:cubicBezTo>
                  <a:pt x="7393454" y="6562410"/>
                  <a:pt x="7373124" y="6578225"/>
                  <a:pt x="7346163" y="6577609"/>
                </a:cubicBezTo>
                <a:cubicBezTo>
                  <a:pt x="7419349" y="6615756"/>
                  <a:pt x="7219942" y="6557562"/>
                  <a:pt x="7235023" y="6591880"/>
                </a:cubicBezTo>
                <a:cubicBezTo>
                  <a:pt x="7203144" y="6564271"/>
                  <a:pt x="7057485" y="6539224"/>
                  <a:pt x="7039074" y="6572474"/>
                </a:cubicBezTo>
                <a:cubicBezTo>
                  <a:pt x="6966094" y="6582775"/>
                  <a:pt x="6893201" y="6571018"/>
                  <a:pt x="6833428" y="6596853"/>
                </a:cubicBezTo>
                <a:cubicBezTo>
                  <a:pt x="6827113" y="6593647"/>
                  <a:pt x="6820080" y="6591377"/>
                  <a:pt x="6812583" y="6589775"/>
                </a:cubicBezTo>
                <a:lnTo>
                  <a:pt x="6790242" y="6586880"/>
                </a:lnTo>
                <a:lnTo>
                  <a:pt x="6787846" y="6588046"/>
                </a:lnTo>
                <a:cubicBezTo>
                  <a:pt x="6776461" y="6590858"/>
                  <a:pt x="6768832" y="6590687"/>
                  <a:pt x="6762881" y="6589201"/>
                </a:cubicBezTo>
                <a:lnTo>
                  <a:pt x="6756732" y="6586412"/>
                </a:lnTo>
                <a:lnTo>
                  <a:pt x="6739390" y="6586250"/>
                </a:lnTo>
                <a:lnTo>
                  <a:pt x="6704653" y="6583365"/>
                </a:lnTo>
                <a:lnTo>
                  <a:pt x="6698694" y="6585233"/>
                </a:lnTo>
                <a:lnTo>
                  <a:pt x="6647142" y="6584630"/>
                </a:lnTo>
                <a:lnTo>
                  <a:pt x="6646688" y="6585765"/>
                </a:lnTo>
                <a:cubicBezTo>
                  <a:pt x="6644494" y="6588296"/>
                  <a:pt x="6640660" y="6590137"/>
                  <a:pt x="6633278" y="6590589"/>
                </a:cubicBezTo>
                <a:cubicBezTo>
                  <a:pt x="6648367" y="6606646"/>
                  <a:pt x="6630160" y="6597288"/>
                  <a:pt x="6607065" y="6597202"/>
                </a:cubicBezTo>
                <a:cubicBezTo>
                  <a:pt x="6625347" y="6622121"/>
                  <a:pt x="6557475" y="6611760"/>
                  <a:pt x="6549804" y="6626596"/>
                </a:cubicBezTo>
                <a:cubicBezTo>
                  <a:pt x="6532425" y="6625972"/>
                  <a:pt x="6514382" y="6625766"/>
                  <a:pt x="6496083" y="6626095"/>
                </a:cubicBezTo>
                <a:lnTo>
                  <a:pt x="6485389" y="6626617"/>
                </a:lnTo>
                <a:lnTo>
                  <a:pt x="6485223" y="6626886"/>
                </a:lnTo>
                <a:cubicBezTo>
                  <a:pt x="6483001" y="6627550"/>
                  <a:pt x="6479520" y="6627927"/>
                  <a:pt x="6474035" y="6627950"/>
                </a:cubicBezTo>
                <a:lnTo>
                  <a:pt x="6465888" y="6627571"/>
                </a:lnTo>
                <a:lnTo>
                  <a:pt x="6445139" y="6628585"/>
                </a:lnTo>
                <a:lnTo>
                  <a:pt x="6438312" y="6630646"/>
                </a:lnTo>
                <a:cubicBezTo>
                  <a:pt x="6417397" y="6642787"/>
                  <a:pt x="6447851" y="6675286"/>
                  <a:pt x="6392168" y="6665569"/>
                </a:cubicBezTo>
                <a:cubicBezTo>
                  <a:pt x="6343510" y="6677589"/>
                  <a:pt x="6330169" y="6701494"/>
                  <a:pt x="6272304" y="6700835"/>
                </a:cubicBezTo>
                <a:cubicBezTo>
                  <a:pt x="6226827" y="6712160"/>
                  <a:pt x="6194756" y="6728533"/>
                  <a:pt x="6150447" y="6732895"/>
                </a:cubicBezTo>
                <a:cubicBezTo>
                  <a:pt x="6140653" y="6742032"/>
                  <a:pt x="6128186" y="6747742"/>
                  <a:pt x="6104787" y="6743117"/>
                </a:cubicBezTo>
                <a:cubicBezTo>
                  <a:pt x="6064916" y="6755994"/>
                  <a:pt x="6067350" y="6769968"/>
                  <a:pt x="6030197" y="6767449"/>
                </a:cubicBezTo>
                <a:cubicBezTo>
                  <a:pt x="6025714" y="6799897"/>
                  <a:pt x="6010615" y="6777056"/>
                  <a:pt x="5980285" y="6782421"/>
                </a:cubicBezTo>
                <a:cubicBezTo>
                  <a:pt x="5954036" y="6784991"/>
                  <a:pt x="5980131" y="6764424"/>
                  <a:pt x="5958496" y="6769874"/>
                </a:cubicBezTo>
                <a:cubicBezTo>
                  <a:pt x="5944505" y="6782527"/>
                  <a:pt x="5921893" y="6765237"/>
                  <a:pt x="5908732" y="6779393"/>
                </a:cubicBezTo>
                <a:cubicBezTo>
                  <a:pt x="5931989" y="6790347"/>
                  <a:pt x="5860959" y="6791681"/>
                  <a:pt x="5874963" y="6803355"/>
                </a:cubicBezTo>
                <a:cubicBezTo>
                  <a:pt x="5833647" y="6793755"/>
                  <a:pt x="5851456" y="6816602"/>
                  <a:pt x="5819199" y="6820147"/>
                </a:cubicBezTo>
                <a:cubicBezTo>
                  <a:pt x="5798819" y="6818094"/>
                  <a:pt x="5788750" y="6819934"/>
                  <a:pt x="5786035" y="6830341"/>
                </a:cubicBezTo>
                <a:cubicBezTo>
                  <a:pt x="5689973" y="6819312"/>
                  <a:pt x="5750863" y="6840131"/>
                  <a:pt x="5683543" y="6846008"/>
                </a:cubicBezTo>
                <a:cubicBezTo>
                  <a:pt x="5622546" y="6848924"/>
                  <a:pt x="5561433" y="6857988"/>
                  <a:pt x="5478912" y="6843932"/>
                </a:cubicBezTo>
                <a:cubicBezTo>
                  <a:pt x="5459815" y="6838522"/>
                  <a:pt x="5436209" y="6841929"/>
                  <a:pt x="5426182" y="6851543"/>
                </a:cubicBezTo>
                <a:cubicBezTo>
                  <a:pt x="5424458" y="6853198"/>
                  <a:pt x="5423209" y="6854977"/>
                  <a:pt x="5422476" y="6856827"/>
                </a:cubicBezTo>
                <a:cubicBezTo>
                  <a:pt x="5368974" y="6845270"/>
                  <a:pt x="5364519" y="6860824"/>
                  <a:pt x="5334223" y="6851042"/>
                </a:cubicBezTo>
                <a:lnTo>
                  <a:pt x="5307101" y="6857999"/>
                </a:lnTo>
                <a:lnTo>
                  <a:pt x="0" y="6857999"/>
                </a:lnTo>
                <a:lnTo>
                  <a:pt x="0" y="2143233"/>
                </a:lnTo>
                <a:lnTo>
                  <a:pt x="23798" y="2139906"/>
                </a:lnTo>
                <a:cubicBezTo>
                  <a:pt x="74043" y="2136293"/>
                  <a:pt x="38977" y="2165571"/>
                  <a:pt x="87258" y="2143366"/>
                </a:cubicBezTo>
                <a:cubicBezTo>
                  <a:pt x="122965" y="2137787"/>
                  <a:pt x="117457" y="2188700"/>
                  <a:pt x="156013" y="2163361"/>
                </a:cubicBezTo>
                <a:cubicBezTo>
                  <a:pt x="199419" y="2162157"/>
                  <a:pt x="225310" y="2180084"/>
                  <a:pt x="266777" y="2165405"/>
                </a:cubicBezTo>
                <a:cubicBezTo>
                  <a:pt x="307408" y="2164360"/>
                  <a:pt x="341751" y="2171054"/>
                  <a:pt x="376805" y="2164126"/>
                </a:cubicBezTo>
                <a:cubicBezTo>
                  <a:pt x="390105" y="2169833"/>
                  <a:pt x="403012" y="2171855"/>
                  <a:pt x="416820" y="2162058"/>
                </a:cubicBezTo>
                <a:cubicBezTo>
                  <a:pt x="454441" y="2163754"/>
                  <a:pt x="462164" y="2176725"/>
                  <a:pt x="487366" y="2165444"/>
                </a:cubicBezTo>
                <a:cubicBezTo>
                  <a:pt x="512638" y="2193098"/>
                  <a:pt x="508069" y="2169186"/>
                  <a:pt x="533680" y="2166550"/>
                </a:cubicBezTo>
                <a:cubicBezTo>
                  <a:pt x="554439" y="2162433"/>
                  <a:pt x="521576" y="2150568"/>
                  <a:pt x="540946" y="2150128"/>
                </a:cubicBezTo>
                <a:cubicBezTo>
                  <a:pt x="559671" y="2157928"/>
                  <a:pt x="564313" y="2137102"/>
                  <a:pt x="583453" y="2146439"/>
                </a:cubicBezTo>
                <a:cubicBezTo>
                  <a:pt x="574045" y="2161807"/>
                  <a:pt x="626400" y="2145688"/>
                  <a:pt x="624180" y="2159439"/>
                </a:cubicBezTo>
                <a:cubicBezTo>
                  <a:pt x="647591" y="2140873"/>
                  <a:pt x="650201" y="2165450"/>
                  <a:pt x="675971" y="2160733"/>
                </a:cubicBezTo>
                <a:cubicBezTo>
                  <a:pt x="689339" y="2153950"/>
                  <a:pt x="697882" y="2153126"/>
                  <a:pt x="706914" y="2161686"/>
                </a:cubicBezTo>
                <a:cubicBezTo>
                  <a:pt x="769009" y="2128516"/>
                  <a:pt x="739035" y="2161792"/>
                  <a:pt x="791788" y="2150599"/>
                </a:cubicBezTo>
                <a:cubicBezTo>
                  <a:pt x="837950" y="2138324"/>
                  <a:pt x="852628" y="2155297"/>
                  <a:pt x="902857" y="2122745"/>
                </a:cubicBezTo>
                <a:cubicBezTo>
                  <a:pt x="913016" y="2113301"/>
                  <a:pt x="967730" y="2097173"/>
                  <a:pt x="981959" y="2092815"/>
                </a:cubicBezTo>
                <a:cubicBezTo>
                  <a:pt x="996188" y="2088456"/>
                  <a:pt x="986445" y="2095133"/>
                  <a:pt x="988232" y="2096592"/>
                </a:cubicBezTo>
                <a:cubicBezTo>
                  <a:pt x="1019139" y="2073321"/>
                  <a:pt x="1032924" y="2086016"/>
                  <a:pt x="1048229" y="2069972"/>
                </a:cubicBezTo>
                <a:cubicBezTo>
                  <a:pt x="1091335" y="2064742"/>
                  <a:pt x="1121978" y="2082008"/>
                  <a:pt x="1136098" y="2067967"/>
                </a:cubicBezTo>
                <a:cubicBezTo>
                  <a:pt x="1157340" y="2069596"/>
                  <a:pt x="1183471" y="2087419"/>
                  <a:pt x="1202436" y="2072380"/>
                </a:cubicBezTo>
                <a:cubicBezTo>
                  <a:pt x="1202276" y="2085209"/>
                  <a:pt x="1228778" y="2063479"/>
                  <a:pt x="1239614" y="2072295"/>
                </a:cubicBezTo>
                <a:cubicBezTo>
                  <a:pt x="1247024" y="2079920"/>
                  <a:pt x="1256792" y="2075104"/>
                  <a:pt x="1266687" y="2075072"/>
                </a:cubicBezTo>
                <a:cubicBezTo>
                  <a:pt x="1278018" y="2081364"/>
                  <a:pt x="1322622" y="2073526"/>
                  <a:pt x="1335495" y="2066868"/>
                </a:cubicBezTo>
                <a:cubicBezTo>
                  <a:pt x="1368381" y="2043096"/>
                  <a:pt x="1422617" y="2065011"/>
                  <a:pt x="1449503" y="2046887"/>
                </a:cubicBezTo>
                <a:cubicBezTo>
                  <a:pt x="1458132" y="2044484"/>
                  <a:pt x="1466138" y="2043753"/>
                  <a:pt x="1473714" y="2044066"/>
                </a:cubicBezTo>
                <a:lnTo>
                  <a:pt x="1494279" y="2047336"/>
                </a:lnTo>
                <a:lnTo>
                  <a:pt x="1498838" y="2053057"/>
                </a:lnTo>
                <a:lnTo>
                  <a:pt x="1512113" y="2052421"/>
                </a:lnTo>
                <a:lnTo>
                  <a:pt x="1515595" y="2053441"/>
                </a:lnTo>
                <a:cubicBezTo>
                  <a:pt x="1522236" y="2055416"/>
                  <a:pt x="1528840" y="2057179"/>
                  <a:pt x="1535601" y="2058100"/>
                </a:cubicBezTo>
                <a:cubicBezTo>
                  <a:pt x="1533819" y="2030557"/>
                  <a:pt x="1592812" y="2061403"/>
                  <a:pt x="1579590" y="2038490"/>
                </a:cubicBezTo>
                <a:cubicBezTo>
                  <a:pt x="1616426" y="2038767"/>
                  <a:pt x="1594177" y="2016885"/>
                  <a:pt x="1632661" y="2038680"/>
                </a:cubicBezTo>
                <a:cubicBezTo>
                  <a:pt x="1695112" y="2019618"/>
                  <a:pt x="1728303" y="2044586"/>
                  <a:pt x="1781597" y="2013421"/>
                </a:cubicBezTo>
                <a:cubicBezTo>
                  <a:pt x="1834196" y="2009160"/>
                  <a:pt x="1902538" y="2002271"/>
                  <a:pt x="1942299" y="1995238"/>
                </a:cubicBezTo>
                <a:cubicBezTo>
                  <a:pt x="1987356" y="1969382"/>
                  <a:pt x="2046051" y="1931285"/>
                  <a:pt x="2073776" y="1959306"/>
                </a:cubicBezTo>
                <a:cubicBezTo>
                  <a:pt x="2128486" y="1955797"/>
                  <a:pt x="2173117" y="1931503"/>
                  <a:pt x="2225830" y="1945035"/>
                </a:cubicBezTo>
                <a:cubicBezTo>
                  <a:pt x="2228705" y="1940868"/>
                  <a:pt x="2232493" y="1937453"/>
                  <a:pt x="2236906" y="1934583"/>
                </a:cubicBezTo>
                <a:lnTo>
                  <a:pt x="2250907" y="1927805"/>
                </a:lnTo>
                <a:lnTo>
                  <a:pt x="2253081" y="1928470"/>
                </a:lnTo>
                <a:cubicBezTo>
                  <a:pt x="2262162" y="1929060"/>
                  <a:pt x="2267315" y="1927517"/>
                  <a:pt x="2270720" y="1925037"/>
                </a:cubicBezTo>
                <a:lnTo>
                  <a:pt x="2273667" y="1921293"/>
                </a:lnTo>
                <a:lnTo>
                  <a:pt x="2285482" y="1917998"/>
                </a:lnTo>
                <a:lnTo>
                  <a:pt x="2307986" y="1908982"/>
                </a:lnTo>
                <a:lnTo>
                  <a:pt x="2312921" y="1909665"/>
                </a:lnTo>
                <a:lnTo>
                  <a:pt x="2347989" y="1899756"/>
                </a:lnTo>
                <a:lnTo>
                  <a:pt x="2348816" y="1900744"/>
                </a:lnTo>
                <a:cubicBezTo>
                  <a:pt x="2351467" y="1902733"/>
                  <a:pt x="2354933" y="1903776"/>
                  <a:pt x="2360199" y="1902864"/>
                </a:cubicBezTo>
                <a:cubicBezTo>
                  <a:pt x="2357148" y="1920740"/>
                  <a:pt x="2365381" y="1908616"/>
                  <a:pt x="2381173" y="1904351"/>
                </a:cubicBezTo>
                <a:cubicBezTo>
                  <a:pt x="2379960" y="1931162"/>
                  <a:pt x="2421782" y="1909095"/>
                  <a:pt x="2433782" y="1921696"/>
                </a:cubicBezTo>
                <a:cubicBezTo>
                  <a:pt x="2445411" y="1917959"/>
                  <a:pt x="2457686" y="1914495"/>
                  <a:pt x="2470381" y="1911489"/>
                </a:cubicBezTo>
                <a:lnTo>
                  <a:pt x="2477951" y="1910044"/>
                </a:lnTo>
                <a:lnTo>
                  <a:pt x="2478187" y="1910267"/>
                </a:lnTo>
                <a:cubicBezTo>
                  <a:pt x="2480012" y="1910490"/>
                  <a:pt x="2482569" y="1910217"/>
                  <a:pt x="2486339" y="1909244"/>
                </a:cubicBezTo>
                <a:lnTo>
                  <a:pt x="2491753" y="1907410"/>
                </a:lnTo>
                <a:lnTo>
                  <a:pt x="2506438" y="1904607"/>
                </a:lnTo>
                <a:lnTo>
                  <a:pt x="2512055" y="1905314"/>
                </a:lnTo>
                <a:cubicBezTo>
                  <a:pt x="2531909" y="1912973"/>
                  <a:pt x="2525790" y="1949139"/>
                  <a:pt x="2559550" y="1929886"/>
                </a:cubicBezTo>
                <a:cubicBezTo>
                  <a:pt x="2598368" y="1932405"/>
                  <a:pt x="2618373" y="1952531"/>
                  <a:pt x="2657743" y="1941427"/>
                </a:cubicBezTo>
                <a:cubicBezTo>
                  <a:pt x="2694066" y="1943866"/>
                  <a:pt x="2723489" y="1953496"/>
                  <a:pt x="2755845" y="1949581"/>
                </a:cubicBezTo>
                <a:cubicBezTo>
                  <a:pt x="2766710" y="1956423"/>
                  <a:pt x="2777851" y="1959550"/>
                  <a:pt x="2791790" y="1950948"/>
                </a:cubicBezTo>
                <a:cubicBezTo>
                  <a:pt x="2824975" y="1955867"/>
                  <a:pt x="2829653" y="1969486"/>
                  <a:pt x="2853980" y="1960379"/>
                </a:cubicBezTo>
                <a:cubicBezTo>
                  <a:pt x="2867339" y="1982719"/>
                  <a:pt x="2870664" y="1974650"/>
                  <a:pt x="2881292" y="1969035"/>
                </a:cubicBezTo>
                <a:lnTo>
                  <a:pt x="2882690" y="1968669"/>
                </a:lnTo>
                <a:lnTo>
                  <a:pt x="2884480" y="1971856"/>
                </a:lnTo>
                <a:lnTo>
                  <a:pt x="2889504" y="1973560"/>
                </a:lnTo>
                <a:lnTo>
                  <a:pt x="2904507" y="1973450"/>
                </a:lnTo>
                <a:lnTo>
                  <a:pt x="2910361" y="1972623"/>
                </a:lnTo>
                <a:cubicBezTo>
                  <a:pt x="2914314" y="1972346"/>
                  <a:pt x="2916841" y="1972538"/>
                  <a:pt x="2918476" y="1973085"/>
                </a:cubicBezTo>
                <a:cubicBezTo>
                  <a:pt x="2918519" y="1973172"/>
                  <a:pt x="2918565" y="1973259"/>
                  <a:pt x="2918608" y="1973346"/>
                </a:cubicBezTo>
                <a:lnTo>
                  <a:pt x="2926342" y="1973289"/>
                </a:lnTo>
                <a:cubicBezTo>
                  <a:pt x="2939546" y="1972624"/>
                  <a:pt x="2952540" y="1971432"/>
                  <a:pt x="2965031" y="1969856"/>
                </a:cubicBezTo>
                <a:cubicBezTo>
                  <a:pt x="2971305" y="1984385"/>
                  <a:pt x="3019698" y="1970246"/>
                  <a:pt x="3007773" y="1996347"/>
                </a:cubicBezTo>
                <a:cubicBezTo>
                  <a:pt x="3024413" y="1995002"/>
                  <a:pt x="3037063" y="1984582"/>
                  <a:pt x="3026997" y="2001580"/>
                </a:cubicBezTo>
                <a:cubicBezTo>
                  <a:pt x="3032338" y="2001634"/>
                  <a:pt x="3035193" y="2003280"/>
                  <a:pt x="3036901" y="2005710"/>
                </a:cubicBezTo>
                <a:lnTo>
                  <a:pt x="3037285" y="2006829"/>
                </a:lnTo>
                <a:lnTo>
                  <a:pt x="3074407" y="2003411"/>
                </a:lnTo>
                <a:lnTo>
                  <a:pt x="3078795" y="2004969"/>
                </a:lnTo>
                <a:lnTo>
                  <a:pt x="3103685" y="2000166"/>
                </a:lnTo>
                <a:lnTo>
                  <a:pt x="3116175" y="1999058"/>
                </a:lnTo>
                <a:lnTo>
                  <a:pt x="3120468" y="1995915"/>
                </a:lnTo>
                <a:cubicBezTo>
                  <a:pt x="3124679" y="1994091"/>
                  <a:pt x="3130170" y="1993504"/>
                  <a:pt x="3138514" y="1995716"/>
                </a:cubicBezTo>
                <a:lnTo>
                  <a:pt x="3140299" y="1996760"/>
                </a:lnTo>
                <a:lnTo>
                  <a:pt x="3156256" y="1992625"/>
                </a:lnTo>
                <a:cubicBezTo>
                  <a:pt x="3161579" y="1990603"/>
                  <a:pt x="3166532" y="1987932"/>
                  <a:pt x="3170922" y="1984357"/>
                </a:cubicBezTo>
                <a:cubicBezTo>
                  <a:pt x="3215296" y="2007127"/>
                  <a:pt x="3279153" y="1979394"/>
                  <a:pt x="3332263" y="1985792"/>
                </a:cubicBezTo>
                <a:cubicBezTo>
                  <a:pt x="3365071" y="1970632"/>
                  <a:pt x="3439000" y="1997025"/>
                  <a:pt x="3460591" y="1967471"/>
                </a:cubicBezTo>
                <a:cubicBezTo>
                  <a:pt x="3451444" y="2002870"/>
                  <a:pt x="3556491" y="1969109"/>
                  <a:pt x="3595015" y="1975790"/>
                </a:cubicBezTo>
                <a:cubicBezTo>
                  <a:pt x="3658347" y="1975113"/>
                  <a:pt x="3722805" y="1993634"/>
                  <a:pt x="3769101" y="1999150"/>
                </a:cubicBezTo>
                <a:cubicBezTo>
                  <a:pt x="3796708" y="2027471"/>
                  <a:pt x="3784478" y="2001987"/>
                  <a:pt x="3819178" y="2008885"/>
                </a:cubicBezTo>
                <a:cubicBezTo>
                  <a:pt x="3815893" y="1984013"/>
                  <a:pt x="3859241" y="2024909"/>
                  <a:pt x="3868628" y="1997548"/>
                </a:cubicBezTo>
                <a:cubicBezTo>
                  <a:pt x="3874646" y="1999671"/>
                  <a:pt x="3880179" y="2002589"/>
                  <a:pt x="3885662" y="2005723"/>
                </a:cubicBezTo>
                <a:lnTo>
                  <a:pt x="3888539" y="2007351"/>
                </a:lnTo>
                <a:lnTo>
                  <a:pt x="3901342" y="2009114"/>
                </a:lnTo>
                <a:lnTo>
                  <a:pt x="3903349" y="2015552"/>
                </a:lnTo>
                <a:lnTo>
                  <a:pt x="3921468" y="2022461"/>
                </a:lnTo>
                <a:cubicBezTo>
                  <a:pt x="3928503" y="2024132"/>
                  <a:pt x="3936363" y="2024854"/>
                  <a:pt x="3945480" y="2024047"/>
                </a:cubicBezTo>
                <a:cubicBezTo>
                  <a:pt x="3978176" y="2011092"/>
                  <a:pt x="4020619" y="2042364"/>
                  <a:pt x="4061250" y="2024945"/>
                </a:cubicBezTo>
                <a:cubicBezTo>
                  <a:pt x="4076090" y="2020726"/>
                  <a:pt x="4121392" y="2021057"/>
                  <a:pt x="4129570" y="2029272"/>
                </a:cubicBezTo>
                <a:cubicBezTo>
                  <a:pt x="4138935" y="2031020"/>
                  <a:pt x="4150099" y="2028050"/>
                  <a:pt x="4154036" y="2036868"/>
                </a:cubicBezTo>
                <a:cubicBezTo>
                  <a:pt x="4160735" y="2047472"/>
                  <a:pt x="4194512" y="2030907"/>
                  <a:pt x="4189204" y="2043474"/>
                </a:cubicBezTo>
                <a:cubicBezTo>
                  <a:pt x="4213171" y="2032123"/>
                  <a:pt x="4230703" y="2054320"/>
                  <a:pt x="4250119" y="2059743"/>
                </a:cubicBezTo>
                <a:cubicBezTo>
                  <a:pt x="4259612" y="2054119"/>
                  <a:pt x="4269863" y="2056925"/>
                  <a:pt x="4283096" y="2061464"/>
                </a:cubicBezTo>
                <a:lnTo>
                  <a:pt x="4301210" y="2067352"/>
                </a:lnTo>
                <a:lnTo>
                  <a:pt x="4308819" y="2066758"/>
                </a:lnTo>
                <a:cubicBezTo>
                  <a:pt x="4318024" y="2066868"/>
                  <a:pt x="4326429" y="2067593"/>
                  <a:pt x="4333907" y="2068098"/>
                </a:cubicBezTo>
                <a:lnTo>
                  <a:pt x="4348284" y="2068116"/>
                </a:lnTo>
                <a:lnTo>
                  <a:pt x="4354009" y="2067847"/>
                </a:lnTo>
                <a:lnTo>
                  <a:pt x="4366647" y="2061827"/>
                </a:lnTo>
                <a:lnTo>
                  <a:pt x="4383151" y="2064242"/>
                </a:lnTo>
                <a:lnTo>
                  <a:pt x="4401354" y="2058245"/>
                </a:lnTo>
                <a:cubicBezTo>
                  <a:pt x="4402457" y="2059998"/>
                  <a:pt x="4403942" y="2061629"/>
                  <a:pt x="4405765" y="2063081"/>
                </a:cubicBezTo>
                <a:lnTo>
                  <a:pt x="4420601" y="2068011"/>
                </a:lnTo>
                <a:lnTo>
                  <a:pt x="4433312" y="2062239"/>
                </a:lnTo>
                <a:cubicBezTo>
                  <a:pt x="4433913" y="2071826"/>
                  <a:pt x="4448053" y="2061159"/>
                  <a:pt x="4459938" y="2058655"/>
                </a:cubicBezTo>
                <a:lnTo>
                  <a:pt x="4467257" y="2059536"/>
                </a:lnTo>
                <a:lnTo>
                  <a:pt x="4492833" y="2051951"/>
                </a:lnTo>
                <a:cubicBezTo>
                  <a:pt x="4506830" y="2048890"/>
                  <a:pt x="4520326" y="2046915"/>
                  <a:pt x="4533444" y="2045543"/>
                </a:cubicBezTo>
                <a:lnTo>
                  <a:pt x="4579902" y="2042473"/>
                </a:lnTo>
                <a:lnTo>
                  <a:pt x="4593061" y="2036537"/>
                </a:lnTo>
                <a:cubicBezTo>
                  <a:pt x="4623093" y="2030020"/>
                  <a:pt x="4659310" y="2036776"/>
                  <a:pt x="4678455" y="2022033"/>
                </a:cubicBezTo>
                <a:cubicBezTo>
                  <a:pt x="4686902" y="2019123"/>
                  <a:pt x="4694854" y="2017915"/>
                  <a:pt x="4702453" y="2017770"/>
                </a:cubicBezTo>
                <a:lnTo>
                  <a:pt x="4723263" y="2019792"/>
                </a:lnTo>
                <a:lnTo>
                  <a:pt x="4728248" y="2025217"/>
                </a:lnTo>
                <a:lnTo>
                  <a:pt x="4741475" y="2023784"/>
                </a:lnTo>
                <a:lnTo>
                  <a:pt x="4745033" y="2024591"/>
                </a:lnTo>
                <a:cubicBezTo>
                  <a:pt x="4751823" y="2026159"/>
                  <a:pt x="4758560" y="2027516"/>
                  <a:pt x="4765390" y="2028029"/>
                </a:cubicBezTo>
                <a:cubicBezTo>
                  <a:pt x="4761540" y="2000715"/>
                  <a:pt x="4822843" y="2027885"/>
                  <a:pt x="4807902" y="2005868"/>
                </a:cubicBezTo>
                <a:cubicBezTo>
                  <a:pt x="4844760" y="2003930"/>
                  <a:pt x="4820870" y="1983482"/>
                  <a:pt x="4860989" y="2002871"/>
                </a:cubicBezTo>
                <a:cubicBezTo>
                  <a:pt x="4922008" y="1980146"/>
                  <a:pt x="5009783" y="1987933"/>
                  <a:pt x="5060738" y="1953707"/>
                </a:cubicBezTo>
                <a:cubicBezTo>
                  <a:pt x="5113014" y="1946308"/>
                  <a:pt x="5135414" y="1967863"/>
                  <a:pt x="5174646" y="1958475"/>
                </a:cubicBezTo>
                <a:cubicBezTo>
                  <a:pt x="5181576" y="1926245"/>
                  <a:pt x="5266302" y="1871146"/>
                  <a:pt x="5296127" y="1897377"/>
                </a:cubicBezTo>
                <a:cubicBezTo>
                  <a:pt x="5350570" y="1890601"/>
                  <a:pt x="5393378" y="1863736"/>
                  <a:pt x="5447102" y="1874045"/>
                </a:cubicBezTo>
                <a:cubicBezTo>
                  <a:pt x="5449663" y="1869724"/>
                  <a:pt x="5453194" y="1866097"/>
                  <a:pt x="5457394" y="1862976"/>
                </a:cubicBezTo>
                <a:lnTo>
                  <a:pt x="5470885" y="1855386"/>
                </a:lnTo>
                <a:lnTo>
                  <a:pt x="5473108" y="1855919"/>
                </a:lnTo>
                <a:cubicBezTo>
                  <a:pt x="5482234" y="1855961"/>
                  <a:pt x="5487271" y="1854115"/>
                  <a:pt x="5490487" y="1851442"/>
                </a:cubicBezTo>
                <a:lnTo>
                  <a:pt x="5493156" y="1847537"/>
                </a:lnTo>
                <a:lnTo>
                  <a:pt x="5504724" y="1843550"/>
                </a:lnTo>
                <a:lnTo>
                  <a:pt x="5526552" y="1833223"/>
                </a:lnTo>
                <a:lnTo>
                  <a:pt x="5531534" y="1833606"/>
                </a:lnTo>
                <a:lnTo>
                  <a:pt x="5565857" y="1821637"/>
                </a:lnTo>
                <a:lnTo>
                  <a:pt x="5566758" y="1822571"/>
                </a:lnTo>
                <a:cubicBezTo>
                  <a:pt x="5569560" y="1824391"/>
                  <a:pt x="5573104" y="1825220"/>
                  <a:pt x="5578300" y="1823998"/>
                </a:cubicBezTo>
                <a:cubicBezTo>
                  <a:pt x="5576590" y="1841977"/>
                  <a:pt x="5583913" y="1829412"/>
                  <a:pt x="5599385" y="1824219"/>
                </a:cubicBezTo>
                <a:cubicBezTo>
                  <a:pt x="5600181" y="1850985"/>
                  <a:pt x="5640346" y="1826505"/>
                  <a:pt x="5653291" y="1838330"/>
                </a:cubicBezTo>
                <a:cubicBezTo>
                  <a:pt x="5664639" y="1833911"/>
                  <a:pt x="5676656" y="1829727"/>
                  <a:pt x="5689123" y="1825972"/>
                </a:cubicBezTo>
                <a:lnTo>
                  <a:pt x="5696583" y="1824080"/>
                </a:lnTo>
                <a:lnTo>
                  <a:pt x="5696836" y="1824287"/>
                </a:lnTo>
                <a:cubicBezTo>
                  <a:pt x="5698678" y="1824400"/>
                  <a:pt x="5701213" y="1823974"/>
                  <a:pt x="5704910" y="1822779"/>
                </a:cubicBezTo>
                <a:lnTo>
                  <a:pt x="5710186" y="1820629"/>
                </a:lnTo>
                <a:lnTo>
                  <a:pt x="5724662" y="1816957"/>
                </a:lnTo>
                <a:lnTo>
                  <a:pt x="5730330" y="1817323"/>
                </a:lnTo>
                <a:lnTo>
                  <a:pt x="5733569" y="1819818"/>
                </a:lnTo>
                <a:lnTo>
                  <a:pt x="5734751" y="1819150"/>
                </a:lnTo>
                <a:cubicBezTo>
                  <a:pt x="5742385" y="1811473"/>
                  <a:pt x="5741789" y="1803283"/>
                  <a:pt x="5765286" y="1820584"/>
                </a:cubicBezTo>
                <a:cubicBezTo>
                  <a:pt x="5784532" y="1806446"/>
                  <a:pt x="5795499" y="1817814"/>
                  <a:pt x="5829951" y="1814425"/>
                </a:cubicBezTo>
                <a:cubicBezTo>
                  <a:pt x="5839381" y="1803221"/>
                  <a:pt x="5851644" y="1803437"/>
                  <a:pt x="5865400" y="1807121"/>
                </a:cubicBezTo>
                <a:cubicBezTo>
                  <a:pt x="5894873" y="1795832"/>
                  <a:pt x="5927910" y="1797657"/>
                  <a:pt x="5964230" y="1791246"/>
                </a:cubicBezTo>
                <a:cubicBezTo>
                  <a:pt x="5997095" y="1771694"/>
                  <a:pt x="6025977" y="1785382"/>
                  <a:pt x="6064751" y="1778450"/>
                </a:cubicBezTo>
                <a:cubicBezTo>
                  <a:pt x="6088334" y="1752766"/>
                  <a:pt x="6099508" y="1787374"/>
                  <a:pt x="6122352" y="1789671"/>
                </a:cubicBezTo>
                <a:lnTo>
                  <a:pt x="6128122" y="1788981"/>
                </a:lnTo>
                <a:lnTo>
                  <a:pt x="6141014" y="1782915"/>
                </a:lnTo>
                <a:lnTo>
                  <a:pt x="6145388" y="1779947"/>
                </a:lnTo>
                <a:cubicBezTo>
                  <a:pt x="6148578" y="1778158"/>
                  <a:pt x="6150926" y="1777299"/>
                  <a:pt x="6152799" y="1777068"/>
                </a:cubicBezTo>
                <a:lnTo>
                  <a:pt x="6153131" y="1777217"/>
                </a:lnTo>
                <a:lnTo>
                  <a:pt x="6159777" y="1774090"/>
                </a:lnTo>
                <a:cubicBezTo>
                  <a:pt x="6170646" y="1768312"/>
                  <a:pt x="6180893" y="1762216"/>
                  <a:pt x="6190386" y="1756022"/>
                </a:cubicBezTo>
                <a:cubicBezTo>
                  <a:pt x="6207960" y="1764717"/>
                  <a:pt x="6238019" y="1734533"/>
                  <a:pt x="6249518" y="1759399"/>
                </a:cubicBezTo>
                <a:cubicBezTo>
                  <a:pt x="6262790" y="1751731"/>
                  <a:pt x="6265029" y="1738657"/>
                  <a:pt x="6270527" y="1755769"/>
                </a:cubicBezTo>
                <a:cubicBezTo>
                  <a:pt x="6275192" y="1753681"/>
                  <a:pt x="6279041" y="1753811"/>
                  <a:pt x="6282550" y="1755003"/>
                </a:cubicBezTo>
                <a:lnTo>
                  <a:pt x="6283816" y="1755712"/>
                </a:lnTo>
                <a:lnTo>
                  <a:pt x="6313084" y="1738281"/>
                </a:lnTo>
                <a:lnTo>
                  <a:pt x="6318182" y="1737732"/>
                </a:lnTo>
                <a:lnTo>
                  <a:pt x="6335709" y="1724111"/>
                </a:lnTo>
                <a:lnTo>
                  <a:pt x="6345588" y="1718279"/>
                </a:lnTo>
                <a:lnTo>
                  <a:pt x="6346673" y="1714145"/>
                </a:lnTo>
                <a:cubicBezTo>
                  <a:pt x="6348796" y="1711062"/>
                  <a:pt x="6353055" y="1708421"/>
                  <a:pt x="6362126" y="1706799"/>
                </a:cubicBezTo>
                <a:lnTo>
                  <a:pt x="6364545" y="1706892"/>
                </a:lnTo>
                <a:cubicBezTo>
                  <a:pt x="6367637" y="1703281"/>
                  <a:pt x="6424942" y="1698254"/>
                  <a:pt x="6464076" y="1679171"/>
                </a:cubicBezTo>
                <a:cubicBezTo>
                  <a:pt x="6504464" y="1655724"/>
                  <a:pt x="6547114" y="1618110"/>
                  <a:pt x="6599352" y="1592397"/>
                </a:cubicBezTo>
                <a:cubicBezTo>
                  <a:pt x="6621028" y="1623320"/>
                  <a:pt x="6702628" y="1477903"/>
                  <a:pt x="6694106" y="1530854"/>
                </a:cubicBezTo>
                <a:cubicBezTo>
                  <a:pt x="6709146" y="1521510"/>
                  <a:pt x="6782557" y="1496994"/>
                  <a:pt x="6779808" y="1510598"/>
                </a:cubicBezTo>
                <a:cubicBezTo>
                  <a:pt x="6816671" y="1469344"/>
                  <a:pt x="6859225" y="1490432"/>
                  <a:pt x="6910674" y="1458095"/>
                </a:cubicBezTo>
                <a:cubicBezTo>
                  <a:pt x="6958236" y="1468911"/>
                  <a:pt x="6926351" y="1454150"/>
                  <a:pt x="6962144" y="1445637"/>
                </a:cubicBezTo>
                <a:cubicBezTo>
                  <a:pt x="6938512" y="1427780"/>
                  <a:pt x="7010208" y="1442012"/>
                  <a:pt x="6995460" y="1417188"/>
                </a:cubicBezTo>
                <a:lnTo>
                  <a:pt x="7017033" y="1416698"/>
                </a:lnTo>
                <a:lnTo>
                  <a:pt x="7020886" y="1416805"/>
                </a:lnTo>
                <a:lnTo>
                  <a:pt x="7033438" y="1413061"/>
                </a:lnTo>
                <a:lnTo>
                  <a:pt x="7040555" y="1417220"/>
                </a:lnTo>
                <a:lnTo>
                  <a:pt x="7062011" y="1415322"/>
                </a:lnTo>
                <a:cubicBezTo>
                  <a:pt x="7069494" y="1413805"/>
                  <a:pt x="7076899" y="1411231"/>
                  <a:pt x="7084117" y="1406974"/>
                </a:cubicBezTo>
                <a:cubicBezTo>
                  <a:pt x="7101577" y="1383961"/>
                  <a:pt x="7164447" y="1391139"/>
                  <a:pt x="7185047" y="1361519"/>
                </a:cubicBezTo>
                <a:cubicBezTo>
                  <a:pt x="7194363" y="1352352"/>
                  <a:pt x="7233839" y="1334552"/>
                  <a:pt x="7247783" y="1337622"/>
                </a:cubicBezTo>
                <a:cubicBezTo>
                  <a:pt x="7257348" y="1335236"/>
                  <a:pt x="7264529" y="1328498"/>
                  <a:pt x="7275307" y="1333722"/>
                </a:cubicBezTo>
                <a:cubicBezTo>
                  <a:pt x="7289966" y="1339225"/>
                  <a:pt x="7305349" y="1312996"/>
                  <a:pt x="7311261" y="1324795"/>
                </a:cubicBezTo>
                <a:cubicBezTo>
                  <a:pt x="7322509" y="1306494"/>
                  <a:pt x="7356236" y="1316612"/>
                  <a:pt x="7377571" y="1313050"/>
                </a:cubicBezTo>
                <a:cubicBezTo>
                  <a:pt x="7384603" y="1296817"/>
                  <a:pt x="7422434" y="1305349"/>
                  <a:pt x="7461694" y="1290297"/>
                </a:cubicBezTo>
                <a:cubicBezTo>
                  <a:pt x="7468925" y="1271946"/>
                  <a:pt x="7488273" y="1280301"/>
                  <a:pt x="7507193" y="1251613"/>
                </a:cubicBezTo>
                <a:cubicBezTo>
                  <a:pt x="7509613" y="1252526"/>
                  <a:pt x="7512260" y="1253190"/>
                  <a:pt x="7515052" y="1253584"/>
                </a:cubicBezTo>
                <a:cubicBezTo>
                  <a:pt x="7531272" y="1255869"/>
                  <a:pt x="7548775" y="1248744"/>
                  <a:pt x="7554146" y="1237669"/>
                </a:cubicBezTo>
                <a:cubicBezTo>
                  <a:pt x="7587383" y="1195873"/>
                  <a:pt x="7632956" y="1177588"/>
                  <a:pt x="7671846" y="1155347"/>
                </a:cubicBezTo>
                <a:cubicBezTo>
                  <a:pt x="7717626" y="1132532"/>
                  <a:pt x="7704339" y="1170169"/>
                  <a:pt x="7748774" y="1124980"/>
                </a:cubicBezTo>
                <a:cubicBezTo>
                  <a:pt x="7761564" y="1130678"/>
                  <a:pt x="7769446" y="1127888"/>
                  <a:pt x="7779182" y="1118490"/>
                </a:cubicBezTo>
                <a:cubicBezTo>
                  <a:pt x="7801901" y="1108032"/>
                  <a:pt x="7816047" y="1129940"/>
                  <a:pt x="7829932" y="1107346"/>
                </a:cubicBezTo>
                <a:cubicBezTo>
                  <a:pt x="7834286" y="1120482"/>
                  <a:pt x="7877354" y="1093242"/>
                  <a:pt x="7875510" y="1109570"/>
                </a:cubicBezTo>
                <a:cubicBezTo>
                  <a:pt x="7898453" y="1113571"/>
                  <a:pt x="7893102" y="1093377"/>
                  <a:pt x="7914918" y="1096070"/>
                </a:cubicBezTo>
                <a:cubicBezTo>
                  <a:pt x="7933463" y="1091055"/>
                  <a:pt x="7896037" y="1088002"/>
                  <a:pt x="7914188" y="1079287"/>
                </a:cubicBezTo>
                <a:cubicBezTo>
                  <a:pt x="7937737" y="1070775"/>
                  <a:pt x="7922008" y="1049943"/>
                  <a:pt x="7959552" y="1069277"/>
                </a:cubicBezTo>
                <a:cubicBezTo>
                  <a:pt x="7978616" y="1052937"/>
                  <a:pt x="7992226" y="1062990"/>
                  <a:pt x="8029450" y="1055589"/>
                </a:cubicBezTo>
                <a:lnTo>
                  <a:pt x="8038422" y="1049493"/>
                </a:lnTo>
                <a:lnTo>
                  <a:pt x="8053585" y="1058943"/>
                </a:lnTo>
                <a:cubicBezTo>
                  <a:pt x="8061619" y="1062358"/>
                  <a:pt x="8070634" y="1063636"/>
                  <a:pt x="8081474" y="1059840"/>
                </a:cubicBezTo>
                <a:cubicBezTo>
                  <a:pt x="8141491" y="1015057"/>
                  <a:pt x="8090266" y="1080479"/>
                  <a:pt x="8197391" y="1038853"/>
                </a:cubicBezTo>
                <a:cubicBezTo>
                  <a:pt x="8201677" y="1033108"/>
                  <a:pt x="8217224" y="1033020"/>
                  <a:pt x="8218531" y="1038736"/>
                </a:cubicBezTo>
                <a:cubicBezTo>
                  <a:pt x="8224749" y="1034989"/>
                  <a:pt x="8236410" y="1019803"/>
                  <a:pt x="8242405" y="1027800"/>
                </a:cubicBezTo>
                <a:cubicBezTo>
                  <a:pt x="8260401" y="1023020"/>
                  <a:pt x="8277595" y="1016764"/>
                  <a:pt x="8293586" y="1009216"/>
                </a:cubicBezTo>
                <a:lnTo>
                  <a:pt x="8325267" y="990249"/>
                </a:lnTo>
                <a:lnTo>
                  <a:pt x="8335565" y="995156"/>
                </a:lnTo>
                <a:cubicBezTo>
                  <a:pt x="8342208" y="997234"/>
                  <a:pt x="8349366" y="997680"/>
                  <a:pt x="8357350" y="994276"/>
                </a:cubicBezTo>
                <a:cubicBezTo>
                  <a:pt x="8398773" y="957879"/>
                  <a:pt x="8366593" y="1009035"/>
                  <a:pt x="8445003" y="972367"/>
                </a:cubicBezTo>
                <a:cubicBezTo>
                  <a:pt x="8447663" y="967887"/>
                  <a:pt x="8459739" y="966961"/>
                  <a:pt x="8461421" y="971111"/>
                </a:cubicBezTo>
                <a:cubicBezTo>
                  <a:pt x="8465819" y="968000"/>
                  <a:pt x="8473109" y="956137"/>
                  <a:pt x="8478704" y="961712"/>
                </a:cubicBezTo>
                <a:cubicBezTo>
                  <a:pt x="8505565" y="952663"/>
                  <a:pt x="8529238" y="939426"/>
                  <a:pt x="8547429" y="923277"/>
                </a:cubicBezTo>
                <a:cubicBezTo>
                  <a:pt x="8576531" y="919061"/>
                  <a:pt x="8579138" y="912461"/>
                  <a:pt x="8579319" y="905576"/>
                </a:cubicBezTo>
                <a:cubicBezTo>
                  <a:pt x="8579529" y="904096"/>
                  <a:pt x="8579740" y="902618"/>
                  <a:pt x="8579950" y="901139"/>
                </a:cubicBezTo>
                <a:lnTo>
                  <a:pt x="8589038" y="903946"/>
                </a:lnTo>
                <a:cubicBezTo>
                  <a:pt x="8598255" y="904433"/>
                  <a:pt x="8605836" y="900079"/>
                  <a:pt x="8612581" y="893445"/>
                </a:cubicBezTo>
                <a:lnTo>
                  <a:pt x="8620213" y="884417"/>
                </a:lnTo>
                <a:lnTo>
                  <a:pt x="8636849" y="879570"/>
                </a:lnTo>
                <a:cubicBezTo>
                  <a:pt x="8647569" y="875664"/>
                  <a:pt x="8658506" y="871048"/>
                  <a:pt x="8678353" y="868709"/>
                </a:cubicBezTo>
                <a:cubicBezTo>
                  <a:pt x="8676250" y="844726"/>
                  <a:pt x="8711895" y="858913"/>
                  <a:pt x="8721366" y="848445"/>
                </a:cubicBezTo>
                <a:cubicBezTo>
                  <a:pt x="8730651" y="852242"/>
                  <a:pt x="8737642" y="851631"/>
                  <a:pt x="8743257" y="848457"/>
                </a:cubicBezTo>
                <a:lnTo>
                  <a:pt x="8755719" y="834419"/>
                </a:lnTo>
                <a:lnTo>
                  <a:pt x="8776970" y="830126"/>
                </a:lnTo>
                <a:cubicBezTo>
                  <a:pt x="8786153" y="826014"/>
                  <a:pt x="8792888" y="819621"/>
                  <a:pt x="8795998" y="809645"/>
                </a:cubicBezTo>
                <a:cubicBezTo>
                  <a:pt x="8805952" y="821837"/>
                  <a:pt x="8809794" y="841181"/>
                  <a:pt x="8837498" y="830583"/>
                </a:cubicBezTo>
                <a:cubicBezTo>
                  <a:pt x="8851172" y="827584"/>
                  <a:pt x="8868029" y="799681"/>
                  <a:pt x="8878040" y="791651"/>
                </a:cubicBezTo>
                <a:lnTo>
                  <a:pt x="8897564" y="782401"/>
                </a:lnTo>
                <a:lnTo>
                  <a:pt x="8905560" y="786219"/>
                </a:lnTo>
                <a:lnTo>
                  <a:pt x="8917778" y="783256"/>
                </a:lnTo>
                <a:lnTo>
                  <a:pt x="8914746" y="775031"/>
                </a:lnTo>
                <a:lnTo>
                  <a:pt x="8947030" y="764252"/>
                </a:lnTo>
                <a:cubicBezTo>
                  <a:pt x="8970788" y="755523"/>
                  <a:pt x="8988067" y="745115"/>
                  <a:pt x="8977138" y="726774"/>
                </a:cubicBezTo>
                <a:cubicBezTo>
                  <a:pt x="8977490" y="701480"/>
                  <a:pt x="9039667" y="723232"/>
                  <a:pt x="9028928" y="698996"/>
                </a:cubicBezTo>
                <a:cubicBezTo>
                  <a:pt x="9056296" y="708989"/>
                  <a:pt x="9080686" y="673518"/>
                  <a:pt x="9114263" y="665106"/>
                </a:cubicBezTo>
                <a:cubicBezTo>
                  <a:pt x="9115667" y="652470"/>
                  <a:pt x="9123557" y="650905"/>
                  <a:pt x="9139429" y="653134"/>
                </a:cubicBezTo>
                <a:cubicBezTo>
                  <a:pt x="9248531" y="629411"/>
                  <a:pt x="9343720" y="468354"/>
                  <a:pt x="9380600" y="515628"/>
                </a:cubicBezTo>
                <a:cubicBezTo>
                  <a:pt x="9406272" y="509931"/>
                  <a:pt x="9503943" y="538669"/>
                  <a:pt x="9561831" y="513591"/>
                </a:cubicBezTo>
                <a:cubicBezTo>
                  <a:pt x="9577802" y="480860"/>
                  <a:pt x="9713285" y="478736"/>
                  <a:pt x="9742561" y="469315"/>
                </a:cubicBezTo>
                <a:cubicBezTo>
                  <a:pt x="9742569" y="450758"/>
                  <a:pt x="9797169" y="453829"/>
                  <a:pt x="9784394" y="429345"/>
                </a:cubicBezTo>
                <a:cubicBezTo>
                  <a:pt x="9787055" y="417172"/>
                  <a:pt x="9801869" y="413844"/>
                  <a:pt x="9811914" y="421889"/>
                </a:cubicBezTo>
                <a:cubicBezTo>
                  <a:pt x="9828901" y="415568"/>
                  <a:pt x="9835642" y="400341"/>
                  <a:pt x="9858388" y="412158"/>
                </a:cubicBezTo>
                <a:cubicBezTo>
                  <a:pt x="9881945" y="404057"/>
                  <a:pt x="9894276" y="360744"/>
                  <a:pt x="9921770" y="380896"/>
                </a:cubicBezTo>
                <a:cubicBezTo>
                  <a:pt x="9930032" y="337884"/>
                  <a:pt x="10038117" y="312408"/>
                  <a:pt x="10084861" y="294587"/>
                </a:cubicBezTo>
                <a:cubicBezTo>
                  <a:pt x="10141631" y="278266"/>
                  <a:pt x="10188248" y="249698"/>
                  <a:pt x="10271351" y="227987"/>
                </a:cubicBezTo>
                <a:cubicBezTo>
                  <a:pt x="10362764" y="229558"/>
                  <a:pt x="10358378" y="196042"/>
                  <a:pt x="10424673" y="178078"/>
                </a:cubicBezTo>
                <a:cubicBezTo>
                  <a:pt x="10452909" y="162753"/>
                  <a:pt x="10514634" y="185033"/>
                  <a:pt x="10534657" y="156701"/>
                </a:cubicBezTo>
                <a:cubicBezTo>
                  <a:pt x="10595265" y="170910"/>
                  <a:pt x="10637600" y="149657"/>
                  <a:pt x="10726300" y="150292"/>
                </a:cubicBezTo>
                <a:cubicBezTo>
                  <a:pt x="10775756" y="148210"/>
                  <a:pt x="10805324" y="153235"/>
                  <a:pt x="10861177" y="138253"/>
                </a:cubicBezTo>
                <a:cubicBezTo>
                  <a:pt x="10888992" y="99450"/>
                  <a:pt x="10971843" y="126363"/>
                  <a:pt x="10995894" y="78271"/>
                </a:cubicBezTo>
                <a:cubicBezTo>
                  <a:pt x="11009945" y="87061"/>
                  <a:pt x="11016683" y="79738"/>
                  <a:pt x="11031776" y="74275"/>
                </a:cubicBezTo>
                <a:cubicBezTo>
                  <a:pt x="11049588" y="91553"/>
                  <a:pt x="11064655" y="65479"/>
                  <a:pt x="11082485" y="73705"/>
                </a:cubicBezTo>
                <a:cubicBezTo>
                  <a:pt x="11124351" y="51595"/>
                  <a:pt x="11194283" y="44212"/>
                  <a:pt x="11230739" y="34792"/>
                </a:cubicBezTo>
                <a:cubicBezTo>
                  <a:pt x="11248967" y="30081"/>
                  <a:pt x="11257520" y="13218"/>
                  <a:pt x="11268645" y="482"/>
                </a:cubicBezTo>
                <a:lnTo>
                  <a:pt x="11269336" y="3"/>
                </a:lnTo>
                <a:lnTo>
                  <a:pt x="0" y="3"/>
                </a:lnTo>
                <a:close/>
              </a:path>
            </a:pathLst>
          </a:custGeom>
        </p:spPr>
      </p:pic>
      <p:sp>
        <p:nvSpPr>
          <p:cNvPr id="2" name="タイトル 1">
            <a:extLst>
              <a:ext uri="{FF2B5EF4-FFF2-40B4-BE49-F238E27FC236}">
                <a16:creationId xmlns:a16="http://schemas.microsoft.com/office/drawing/2014/main" id="{0E4EB291-87C7-4E27-B992-A4B18E18F67B}"/>
              </a:ext>
            </a:extLst>
          </p:cNvPr>
          <p:cNvSpPr>
            <a:spLocks noGrp="1"/>
          </p:cNvSpPr>
          <p:nvPr>
            <p:ph type="ctrTitle"/>
          </p:nvPr>
        </p:nvSpPr>
        <p:spPr>
          <a:xfrm>
            <a:off x="545318" y="381663"/>
            <a:ext cx="7223106" cy="826935"/>
          </a:xfrm>
        </p:spPr>
        <p:txBody>
          <a:bodyPr>
            <a:normAutofit/>
          </a:bodyPr>
          <a:lstStyle/>
          <a:p>
            <a:pPr algn="l"/>
            <a:r>
              <a:rPr lang="en-CA" sz="1800" b="1" kern="0" dirty="0">
                <a:solidFill>
                  <a:srgbClr val="2F5496"/>
                </a:solidFill>
                <a:effectLst/>
                <a:latin typeface="Calibri Light" panose="020F0302020204030204" pitchFamily="34" charset="0"/>
                <a:ea typeface="游ゴシック Light" panose="020B0300000000000000" pitchFamily="50" charset="-128"/>
                <a:cs typeface="Times New Roman" panose="02020603050405020304" pitchFamily="18" charset="0"/>
              </a:rPr>
              <a:t>A Comparative Analysis of Venue Interest in Kobe City and Osaka City Japan Using Foursquare API Data</a:t>
            </a:r>
            <a:endParaRPr lang="en-CA" dirty="0"/>
          </a:p>
        </p:txBody>
      </p:sp>
      <p:sp>
        <p:nvSpPr>
          <p:cNvPr id="3" name="字幕 2">
            <a:extLst>
              <a:ext uri="{FF2B5EF4-FFF2-40B4-BE49-F238E27FC236}">
                <a16:creationId xmlns:a16="http://schemas.microsoft.com/office/drawing/2014/main" id="{C83678BE-36C9-49D5-B6D6-AAE3C9D32C12}"/>
              </a:ext>
            </a:extLst>
          </p:cNvPr>
          <p:cNvSpPr>
            <a:spLocks noGrp="1"/>
          </p:cNvSpPr>
          <p:nvPr>
            <p:ph type="subTitle" idx="1"/>
          </p:nvPr>
        </p:nvSpPr>
        <p:spPr>
          <a:xfrm>
            <a:off x="545318" y="1256307"/>
            <a:ext cx="5553331" cy="572493"/>
          </a:xfrm>
        </p:spPr>
        <p:txBody>
          <a:bodyPr>
            <a:normAutofit fontScale="85000" lnSpcReduction="10000"/>
          </a:bodyPr>
          <a:lstStyle/>
          <a:p>
            <a:pPr algn="l"/>
            <a:r>
              <a:rPr lang="en-CA" sz="1800" dirty="0"/>
              <a:t>Coursera – IBM Data Science Capstone Project</a:t>
            </a:r>
          </a:p>
          <a:p>
            <a:pPr algn="l"/>
            <a:endParaRPr lang="en-CA" sz="1800" dirty="0"/>
          </a:p>
        </p:txBody>
      </p:sp>
    </p:spTree>
    <p:extLst>
      <p:ext uri="{BB962C8B-B14F-4D97-AF65-F5344CB8AC3E}">
        <p14:creationId xmlns:p14="http://schemas.microsoft.com/office/powerpoint/2010/main" val="28511769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8470751-4046-4A07-86D0-382F36ED5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B817285-8238-4B7D-A4CF-6C648D94CE4E}"/>
              </a:ext>
            </a:extLst>
          </p:cNvPr>
          <p:cNvSpPr>
            <a:spLocks noGrp="1"/>
          </p:cNvSpPr>
          <p:nvPr>
            <p:ph type="title"/>
          </p:nvPr>
        </p:nvSpPr>
        <p:spPr>
          <a:xfrm>
            <a:off x="193430" y="609601"/>
            <a:ext cx="11590823" cy="1216024"/>
          </a:xfrm>
        </p:spPr>
        <p:txBody>
          <a:bodyPr>
            <a:normAutofit/>
          </a:bodyPr>
          <a:lstStyle/>
          <a:p>
            <a:pPr algn="ctr"/>
            <a:r>
              <a:rPr lang="en-CA" b="1" dirty="0">
                <a:effectLst/>
                <a:latin typeface="Calibri Light" panose="020F0302020204030204" pitchFamily="34" charset="0"/>
                <a:ea typeface="游ゴシック Light" panose="020B0300000000000000" pitchFamily="50" charset="-128"/>
                <a:cs typeface="Times New Roman" panose="02020603050405020304" pitchFamily="18" charset="0"/>
              </a:rPr>
              <a:t>Results and Discussion II – K-means Results for Kobe and Osaka</a:t>
            </a:r>
            <a:endParaRPr lang="en-CA" dirty="0"/>
          </a:p>
        </p:txBody>
      </p:sp>
      <p:sp>
        <p:nvSpPr>
          <p:cNvPr id="14" name="Freeform: Shape 13">
            <a:extLst>
              <a:ext uri="{FF2B5EF4-FFF2-40B4-BE49-F238E27FC236}">
                <a16:creationId xmlns:a16="http://schemas.microsoft.com/office/drawing/2014/main" id="{798DAB7D-3A31-4ABA-87BC-3DC434358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248399"/>
            <a:ext cx="12192000" cy="609602"/>
          </a:xfrm>
          <a:custGeom>
            <a:avLst/>
            <a:gdLst>
              <a:gd name="connsiteX0" fmla="*/ 5427496 w 12192000"/>
              <a:gd name="connsiteY0" fmla="*/ 48 h 843657"/>
              <a:gd name="connsiteX1" fmla="*/ 5725893 w 12192000"/>
              <a:gd name="connsiteY1" fmla="*/ 21789 h 843657"/>
              <a:gd name="connsiteX2" fmla="*/ 5843016 w 12192000"/>
              <a:gd name="connsiteY2" fmla="*/ 15229 h 843657"/>
              <a:gd name="connsiteX3" fmla="*/ 5846849 w 12192000"/>
              <a:gd name="connsiteY3" fmla="*/ 32983 h 843657"/>
              <a:gd name="connsiteX4" fmla="*/ 5899818 w 12192000"/>
              <a:gd name="connsiteY4" fmla="*/ 25502 h 843657"/>
              <a:gd name="connsiteX5" fmla="*/ 6034990 w 12192000"/>
              <a:gd name="connsiteY5" fmla="*/ 39501 h 843657"/>
              <a:gd name="connsiteX6" fmla="*/ 6231181 w 12192000"/>
              <a:gd name="connsiteY6" fmla="*/ 59432 h 843657"/>
              <a:gd name="connsiteX7" fmla="*/ 6336161 w 12192000"/>
              <a:gd name="connsiteY7" fmla="*/ 80469 h 843657"/>
              <a:gd name="connsiteX8" fmla="*/ 6424286 w 12192000"/>
              <a:gd name="connsiteY8" fmla="*/ 80202 h 843657"/>
              <a:gd name="connsiteX9" fmla="*/ 6498206 w 12192000"/>
              <a:gd name="connsiteY9" fmla="*/ 88921 h 843657"/>
              <a:gd name="connsiteX10" fmla="*/ 6524438 w 12192000"/>
              <a:gd name="connsiteY10" fmla="*/ 92235 h 843657"/>
              <a:gd name="connsiteX11" fmla="*/ 6528543 w 12192000"/>
              <a:gd name="connsiteY11" fmla="*/ 96055 h 843657"/>
              <a:gd name="connsiteX12" fmla="*/ 6550787 w 12192000"/>
              <a:gd name="connsiteY12" fmla="*/ 79748 h 843657"/>
              <a:gd name="connsiteX13" fmla="*/ 6638443 w 12192000"/>
              <a:gd name="connsiteY13" fmla="*/ 117301 h 843657"/>
              <a:gd name="connsiteX14" fmla="*/ 6639771 w 12192000"/>
              <a:gd name="connsiteY14" fmla="*/ 116273 h 843657"/>
              <a:gd name="connsiteX15" fmla="*/ 6733110 w 12192000"/>
              <a:gd name="connsiteY15" fmla="*/ 109431 h 843657"/>
              <a:gd name="connsiteX16" fmla="*/ 6823638 w 12192000"/>
              <a:gd name="connsiteY16" fmla="*/ 103653 h 843657"/>
              <a:gd name="connsiteX17" fmla="*/ 6834898 w 12192000"/>
              <a:gd name="connsiteY17" fmla="*/ 105044 h 843657"/>
              <a:gd name="connsiteX18" fmla="*/ 6835271 w 12192000"/>
              <a:gd name="connsiteY18" fmla="*/ 104811 h 843657"/>
              <a:gd name="connsiteX19" fmla="*/ 6847445 w 12192000"/>
              <a:gd name="connsiteY19" fmla="*/ 105763 h 843657"/>
              <a:gd name="connsiteX20" fmla="*/ 6855429 w 12192000"/>
              <a:gd name="connsiteY20" fmla="*/ 107584 h 843657"/>
              <a:gd name="connsiteX21" fmla="*/ 6923302 w 12192000"/>
              <a:gd name="connsiteY21" fmla="*/ 131290 h 843657"/>
              <a:gd name="connsiteX22" fmla="*/ 7046891 w 12192000"/>
              <a:gd name="connsiteY22" fmla="*/ 109264 h 843657"/>
              <a:gd name="connsiteX23" fmla="*/ 7233811 w 12192000"/>
              <a:gd name="connsiteY23" fmla="*/ 127598 h 843657"/>
              <a:gd name="connsiteX24" fmla="*/ 7371301 w 12192000"/>
              <a:gd name="connsiteY24" fmla="*/ 118421 h 843657"/>
              <a:gd name="connsiteX25" fmla="*/ 7574701 w 12192000"/>
              <a:gd name="connsiteY25" fmla="*/ 190435 h 843657"/>
              <a:gd name="connsiteX26" fmla="*/ 7580910 w 12192000"/>
              <a:gd name="connsiteY26" fmla="*/ 199699 h 843657"/>
              <a:gd name="connsiteX27" fmla="*/ 7592267 w 12192000"/>
              <a:gd name="connsiteY27" fmla="*/ 206716 h 843657"/>
              <a:gd name="connsiteX28" fmla="*/ 7594969 w 12192000"/>
              <a:gd name="connsiteY28" fmla="*/ 206552 h 843657"/>
              <a:gd name="connsiteX29" fmla="*/ 7612066 w 12192000"/>
              <a:gd name="connsiteY29" fmla="*/ 211669 h 843657"/>
              <a:gd name="connsiteX30" fmla="*/ 7613197 w 12192000"/>
              <a:gd name="connsiteY30" fmla="*/ 214836 h 843657"/>
              <a:gd name="connsiteX31" fmla="*/ 7624109 w 12192000"/>
              <a:gd name="connsiteY31" fmla="*/ 218987 h 843657"/>
              <a:gd name="connsiteX32" fmla="*/ 7643393 w 12192000"/>
              <a:gd name="connsiteY32" fmla="*/ 228895 h 843657"/>
              <a:gd name="connsiteX33" fmla="*/ 7649074 w 12192000"/>
              <a:gd name="connsiteY33" fmla="*/ 229127 h 843657"/>
              <a:gd name="connsiteX34" fmla="*/ 7681385 w 12192000"/>
              <a:gd name="connsiteY34" fmla="*/ 241546 h 843657"/>
              <a:gd name="connsiteX35" fmla="*/ 7682814 w 12192000"/>
              <a:gd name="connsiteY35" fmla="*/ 240947 h 843657"/>
              <a:gd name="connsiteX36" fmla="*/ 7696214 w 12192000"/>
              <a:gd name="connsiteY36" fmla="*/ 241085 h 843657"/>
              <a:gd name="connsiteX37" fmla="*/ 7819450 w 12192000"/>
              <a:gd name="connsiteY37" fmla="*/ 251097 h 843657"/>
              <a:gd name="connsiteX38" fmla="*/ 7826804 w 12192000"/>
              <a:gd name="connsiteY38" fmla="*/ 253271 h 843657"/>
              <a:gd name="connsiteX39" fmla="*/ 7827179 w 12192000"/>
              <a:gd name="connsiteY39" fmla="*/ 253144 h 843657"/>
              <a:gd name="connsiteX40" fmla="*/ 7835389 w 12192000"/>
              <a:gd name="connsiteY40" fmla="*/ 255095 h 843657"/>
              <a:gd name="connsiteX41" fmla="*/ 7840212 w 12192000"/>
              <a:gd name="connsiteY41" fmla="*/ 257235 h 843657"/>
              <a:gd name="connsiteX42" fmla="*/ 7854477 w 12192000"/>
              <a:gd name="connsiteY42" fmla="*/ 261452 h 843657"/>
              <a:gd name="connsiteX43" fmla="*/ 7925416 w 12192000"/>
              <a:gd name="connsiteY43" fmla="*/ 250871 h 843657"/>
              <a:gd name="connsiteX44" fmla="*/ 8027820 w 12192000"/>
              <a:gd name="connsiteY44" fmla="*/ 237431 h 843657"/>
              <a:gd name="connsiteX45" fmla="*/ 8082003 w 12192000"/>
              <a:gd name="connsiteY45" fmla="*/ 258480 h 843657"/>
              <a:gd name="connsiteX46" fmla="*/ 8258788 w 12192000"/>
              <a:gd name="connsiteY46" fmla="*/ 272192 h 843657"/>
              <a:gd name="connsiteX47" fmla="*/ 8292894 w 12192000"/>
              <a:gd name="connsiteY47" fmla="*/ 269919 h 843657"/>
              <a:gd name="connsiteX48" fmla="*/ 8297864 w 12192000"/>
              <a:gd name="connsiteY48" fmla="*/ 268332 h 843657"/>
              <a:gd name="connsiteX49" fmla="*/ 8304197 w 12192000"/>
              <a:gd name="connsiteY49" fmla="*/ 267834 h 843657"/>
              <a:gd name="connsiteX50" fmla="*/ 8320276 w 12192000"/>
              <a:gd name="connsiteY50" fmla="*/ 270133 h 843657"/>
              <a:gd name="connsiteX51" fmla="*/ 8326122 w 12192000"/>
              <a:gd name="connsiteY51" fmla="*/ 271603 h 843657"/>
              <a:gd name="connsiteX52" fmla="*/ 8335105 w 12192000"/>
              <a:gd name="connsiteY52" fmla="*/ 272466 h 843657"/>
              <a:gd name="connsiteX53" fmla="*/ 8335390 w 12192000"/>
              <a:gd name="connsiteY53" fmla="*/ 272295 h 843657"/>
              <a:gd name="connsiteX54" fmla="*/ 8383421 w 12192000"/>
              <a:gd name="connsiteY54" fmla="*/ 274638 h 843657"/>
              <a:gd name="connsiteX55" fmla="*/ 8443863 w 12192000"/>
              <a:gd name="connsiteY55" fmla="*/ 268710 h 843657"/>
              <a:gd name="connsiteX56" fmla="*/ 8467401 w 12192000"/>
              <a:gd name="connsiteY56" fmla="*/ 267736 h 843657"/>
              <a:gd name="connsiteX57" fmla="*/ 8480310 w 12192000"/>
              <a:gd name="connsiteY57" fmla="*/ 266190 h 843657"/>
              <a:gd name="connsiteX58" fmla="*/ 8481334 w 12192000"/>
              <a:gd name="connsiteY58" fmla="*/ 265430 h 843657"/>
              <a:gd name="connsiteX59" fmla="*/ 8519400 w 12192000"/>
              <a:gd name="connsiteY59" fmla="*/ 273417 h 843657"/>
              <a:gd name="connsiteX60" fmla="*/ 8673416 w 12192000"/>
              <a:gd name="connsiteY60" fmla="*/ 324197 h 843657"/>
              <a:gd name="connsiteX61" fmla="*/ 8915200 w 12192000"/>
              <a:gd name="connsiteY61" fmla="*/ 356781 h 843657"/>
              <a:gd name="connsiteX62" fmla="*/ 9059198 w 12192000"/>
              <a:gd name="connsiteY62" fmla="*/ 364924 h 843657"/>
              <a:gd name="connsiteX63" fmla="*/ 9178845 w 12192000"/>
              <a:gd name="connsiteY63" fmla="*/ 379331 h 843657"/>
              <a:gd name="connsiteX64" fmla="*/ 9291225 w 12192000"/>
              <a:gd name="connsiteY64" fmla="*/ 384156 h 843657"/>
              <a:gd name="connsiteX65" fmla="*/ 9370554 w 12192000"/>
              <a:gd name="connsiteY65" fmla="*/ 395218 h 843657"/>
              <a:gd name="connsiteX66" fmla="*/ 9413541 w 12192000"/>
              <a:gd name="connsiteY66" fmla="*/ 394032 h 843657"/>
              <a:gd name="connsiteX67" fmla="*/ 9457933 w 12192000"/>
              <a:gd name="connsiteY67" fmla="*/ 395525 h 843657"/>
              <a:gd name="connsiteX68" fmla="*/ 9592718 w 12192000"/>
              <a:gd name="connsiteY68" fmla="*/ 403735 h 843657"/>
              <a:gd name="connsiteX69" fmla="*/ 9668575 w 12192000"/>
              <a:gd name="connsiteY69" fmla="*/ 410688 h 843657"/>
              <a:gd name="connsiteX70" fmla="*/ 9715652 w 12192000"/>
              <a:gd name="connsiteY70" fmla="*/ 411123 h 843657"/>
              <a:gd name="connsiteX71" fmla="*/ 9777853 w 12192000"/>
              <a:gd name="connsiteY71" fmla="*/ 400831 h 843657"/>
              <a:gd name="connsiteX72" fmla="*/ 9851249 w 12192000"/>
              <a:gd name="connsiteY72" fmla="*/ 415333 h 843657"/>
              <a:gd name="connsiteX73" fmla="*/ 9976759 w 12192000"/>
              <a:gd name="connsiteY73" fmla="*/ 429768 h 843657"/>
              <a:gd name="connsiteX74" fmla="*/ 10190155 w 12192000"/>
              <a:gd name="connsiteY74" fmla="*/ 473343 h 843657"/>
              <a:gd name="connsiteX75" fmla="*/ 10283621 w 12192000"/>
              <a:gd name="connsiteY75" fmla="*/ 482672 h 843657"/>
              <a:gd name="connsiteX76" fmla="*/ 10363623 w 12192000"/>
              <a:gd name="connsiteY76" fmla="*/ 479281 h 843657"/>
              <a:gd name="connsiteX77" fmla="*/ 10418680 w 12192000"/>
              <a:gd name="connsiteY77" fmla="*/ 481335 h 843657"/>
              <a:gd name="connsiteX78" fmla="*/ 10476232 w 12192000"/>
              <a:gd name="connsiteY78" fmla="*/ 487929 h 843657"/>
              <a:gd name="connsiteX79" fmla="*/ 10477443 w 12192000"/>
              <a:gd name="connsiteY79" fmla="*/ 488348 h 843657"/>
              <a:gd name="connsiteX80" fmla="*/ 10478546 w 12192000"/>
              <a:gd name="connsiteY80" fmla="*/ 484593 h 843657"/>
              <a:gd name="connsiteX81" fmla="*/ 10522544 w 12192000"/>
              <a:gd name="connsiteY81" fmla="*/ 483599 h 843657"/>
              <a:gd name="connsiteX82" fmla="*/ 10525940 w 12192000"/>
              <a:gd name="connsiteY82" fmla="*/ 488575 h 843657"/>
              <a:gd name="connsiteX83" fmla="*/ 10527978 w 12192000"/>
              <a:gd name="connsiteY83" fmla="*/ 487468 h 843657"/>
              <a:gd name="connsiteX84" fmla="*/ 10551856 w 12192000"/>
              <a:gd name="connsiteY84" fmla="*/ 495400 h 843657"/>
              <a:gd name="connsiteX85" fmla="*/ 10651180 w 12192000"/>
              <a:gd name="connsiteY85" fmla="*/ 481776 h 843657"/>
              <a:gd name="connsiteX86" fmla="*/ 10692407 w 12192000"/>
              <a:gd name="connsiteY86" fmla="*/ 479535 h 843657"/>
              <a:gd name="connsiteX87" fmla="*/ 10805173 w 12192000"/>
              <a:gd name="connsiteY87" fmla="*/ 469286 h 843657"/>
              <a:gd name="connsiteX88" fmla="*/ 10918240 w 12192000"/>
              <a:gd name="connsiteY88" fmla="*/ 455873 h 843657"/>
              <a:gd name="connsiteX89" fmla="*/ 10985893 w 12192000"/>
              <a:gd name="connsiteY89" fmla="*/ 430155 h 843657"/>
              <a:gd name="connsiteX90" fmla="*/ 11078762 w 12192000"/>
              <a:gd name="connsiteY90" fmla="*/ 421051 h 843657"/>
              <a:gd name="connsiteX91" fmla="*/ 11113454 w 12192000"/>
              <a:gd name="connsiteY91" fmla="*/ 390853 h 843657"/>
              <a:gd name="connsiteX92" fmla="*/ 11262187 w 12192000"/>
              <a:gd name="connsiteY92" fmla="*/ 378634 h 843657"/>
              <a:gd name="connsiteX93" fmla="*/ 11357725 w 12192000"/>
              <a:gd name="connsiteY93" fmla="*/ 347628 h 843657"/>
              <a:gd name="connsiteX94" fmla="*/ 11514053 w 12192000"/>
              <a:gd name="connsiteY94" fmla="*/ 323566 h 843657"/>
              <a:gd name="connsiteX95" fmla="*/ 11560799 w 12192000"/>
              <a:gd name="connsiteY95" fmla="*/ 310945 h 843657"/>
              <a:gd name="connsiteX96" fmla="*/ 11555095 w 12192000"/>
              <a:gd name="connsiteY96" fmla="*/ 330247 h 843657"/>
              <a:gd name="connsiteX97" fmla="*/ 11601935 w 12192000"/>
              <a:gd name="connsiteY97" fmla="*/ 336765 h 843657"/>
              <a:gd name="connsiteX98" fmla="*/ 11689326 w 12192000"/>
              <a:gd name="connsiteY98" fmla="*/ 303103 h 843657"/>
              <a:gd name="connsiteX99" fmla="*/ 11889311 w 12192000"/>
              <a:gd name="connsiteY99" fmla="*/ 296043 h 843657"/>
              <a:gd name="connsiteX100" fmla="*/ 11894969 w 12192000"/>
              <a:gd name="connsiteY100" fmla="*/ 296953 h 843657"/>
              <a:gd name="connsiteX101" fmla="*/ 11890989 w 12192000"/>
              <a:gd name="connsiteY101" fmla="*/ 298008 h 843657"/>
              <a:gd name="connsiteX102" fmla="*/ 11895904 w 12192000"/>
              <a:gd name="connsiteY102" fmla="*/ 297102 h 843657"/>
              <a:gd name="connsiteX103" fmla="*/ 11894969 w 12192000"/>
              <a:gd name="connsiteY103" fmla="*/ 296953 h 843657"/>
              <a:gd name="connsiteX104" fmla="*/ 11896981 w 12192000"/>
              <a:gd name="connsiteY104" fmla="*/ 296418 h 843657"/>
              <a:gd name="connsiteX105" fmla="*/ 11931533 w 12192000"/>
              <a:gd name="connsiteY105" fmla="*/ 322577 h 843657"/>
              <a:gd name="connsiteX106" fmla="*/ 11970826 w 12192000"/>
              <a:gd name="connsiteY106" fmla="*/ 284547 h 843657"/>
              <a:gd name="connsiteX107" fmla="*/ 11998411 w 12192000"/>
              <a:gd name="connsiteY107" fmla="*/ 275459 h 843657"/>
              <a:gd name="connsiteX108" fmla="*/ 12070284 w 12192000"/>
              <a:gd name="connsiteY108" fmla="*/ 252823 h 843657"/>
              <a:gd name="connsiteX109" fmla="*/ 12149273 w 12192000"/>
              <a:gd name="connsiteY109" fmla="*/ 283340 h 843657"/>
              <a:gd name="connsiteX110" fmla="*/ 12192000 w 12192000"/>
              <a:gd name="connsiteY110" fmla="*/ 293933 h 843657"/>
              <a:gd name="connsiteX111" fmla="*/ 12192000 w 12192000"/>
              <a:gd name="connsiteY111" fmla="*/ 843657 h 843657"/>
              <a:gd name="connsiteX112" fmla="*/ 0 w 12192000"/>
              <a:gd name="connsiteY112" fmla="*/ 843657 h 843657"/>
              <a:gd name="connsiteX113" fmla="*/ 0 w 12192000"/>
              <a:gd name="connsiteY113" fmla="*/ 517671 h 843657"/>
              <a:gd name="connsiteX114" fmla="*/ 62970 w 12192000"/>
              <a:gd name="connsiteY114" fmla="*/ 497349 h 843657"/>
              <a:gd name="connsiteX115" fmla="*/ 163102 w 12192000"/>
              <a:gd name="connsiteY115" fmla="*/ 486965 h 843657"/>
              <a:gd name="connsiteX116" fmla="*/ 327347 w 12192000"/>
              <a:gd name="connsiteY116" fmla="*/ 474218 h 843657"/>
              <a:gd name="connsiteX117" fmla="*/ 616456 w 12192000"/>
              <a:gd name="connsiteY117" fmla="*/ 448171 h 843657"/>
              <a:gd name="connsiteX118" fmla="*/ 805377 w 12192000"/>
              <a:gd name="connsiteY118" fmla="*/ 441830 h 843657"/>
              <a:gd name="connsiteX119" fmla="*/ 937261 w 12192000"/>
              <a:gd name="connsiteY119" fmla="*/ 436268 h 843657"/>
              <a:gd name="connsiteX120" fmla="*/ 1139080 w 12192000"/>
              <a:gd name="connsiteY120" fmla="*/ 358865 h 843657"/>
              <a:gd name="connsiteX121" fmla="*/ 1319302 w 12192000"/>
              <a:gd name="connsiteY121" fmla="*/ 308917 h 843657"/>
              <a:gd name="connsiteX122" fmla="*/ 1385386 w 12192000"/>
              <a:gd name="connsiteY122" fmla="*/ 296402 h 843657"/>
              <a:gd name="connsiteX123" fmla="*/ 1404278 w 12192000"/>
              <a:gd name="connsiteY123" fmla="*/ 282186 h 843657"/>
              <a:gd name="connsiteX124" fmla="*/ 1431509 w 12192000"/>
              <a:gd name="connsiteY124" fmla="*/ 282637 h 843657"/>
              <a:gd name="connsiteX125" fmla="*/ 1479635 w 12192000"/>
              <a:gd name="connsiteY125" fmla="*/ 281452 h 843657"/>
              <a:gd name="connsiteX126" fmla="*/ 1522846 w 12192000"/>
              <a:gd name="connsiteY126" fmla="*/ 286636 h 843657"/>
              <a:gd name="connsiteX127" fmla="*/ 1744857 w 12192000"/>
              <a:gd name="connsiteY127" fmla="*/ 299498 h 843657"/>
              <a:gd name="connsiteX128" fmla="*/ 1800399 w 12192000"/>
              <a:gd name="connsiteY128" fmla="*/ 286471 h 843657"/>
              <a:gd name="connsiteX129" fmla="*/ 1829679 w 12192000"/>
              <a:gd name="connsiteY129" fmla="*/ 279899 h 843657"/>
              <a:gd name="connsiteX130" fmla="*/ 1848467 w 12192000"/>
              <a:gd name="connsiteY130" fmla="*/ 280085 h 843657"/>
              <a:gd name="connsiteX131" fmla="*/ 1919990 w 12192000"/>
              <a:gd name="connsiteY131" fmla="*/ 280551 h 843657"/>
              <a:gd name="connsiteX132" fmla="*/ 1947318 w 12192000"/>
              <a:gd name="connsiteY132" fmla="*/ 275157 h 843657"/>
              <a:gd name="connsiteX133" fmla="*/ 2052662 w 12192000"/>
              <a:gd name="connsiteY133" fmla="*/ 260377 h 843657"/>
              <a:gd name="connsiteX134" fmla="*/ 2142850 w 12192000"/>
              <a:gd name="connsiteY134" fmla="*/ 253103 h 843657"/>
              <a:gd name="connsiteX135" fmla="*/ 2207849 w 12192000"/>
              <a:gd name="connsiteY135" fmla="*/ 271590 h 843657"/>
              <a:gd name="connsiteX136" fmla="*/ 2213757 w 12192000"/>
              <a:gd name="connsiteY136" fmla="*/ 267429 h 843657"/>
              <a:gd name="connsiteX137" fmla="*/ 2258954 w 12192000"/>
              <a:gd name="connsiteY137" fmla="*/ 268589 h 843657"/>
              <a:gd name="connsiteX138" fmla="*/ 2416183 w 12192000"/>
              <a:gd name="connsiteY138" fmla="*/ 301325 h 843657"/>
              <a:gd name="connsiteX139" fmla="*/ 2504536 w 12192000"/>
              <a:gd name="connsiteY139" fmla="*/ 302799 h 843657"/>
              <a:gd name="connsiteX140" fmla="*/ 2536071 w 12192000"/>
              <a:gd name="connsiteY140" fmla="*/ 298698 h 843657"/>
              <a:gd name="connsiteX141" fmla="*/ 2588893 w 12192000"/>
              <a:gd name="connsiteY141" fmla="*/ 292112 h 843657"/>
              <a:gd name="connsiteX142" fmla="*/ 2628809 w 12192000"/>
              <a:gd name="connsiteY142" fmla="*/ 275805 h 843657"/>
              <a:gd name="connsiteX143" fmla="*/ 2672807 w 12192000"/>
              <a:gd name="connsiteY143" fmla="*/ 274811 h 843657"/>
              <a:gd name="connsiteX144" fmla="*/ 2682466 w 12192000"/>
              <a:gd name="connsiteY144" fmla="*/ 289307 h 843657"/>
              <a:gd name="connsiteX145" fmla="*/ 2801443 w 12192000"/>
              <a:gd name="connsiteY145" fmla="*/ 272988 h 843657"/>
              <a:gd name="connsiteX146" fmla="*/ 2842670 w 12192000"/>
              <a:gd name="connsiteY146" fmla="*/ 270747 h 843657"/>
              <a:gd name="connsiteX147" fmla="*/ 2955436 w 12192000"/>
              <a:gd name="connsiteY147" fmla="*/ 260498 h 843657"/>
              <a:gd name="connsiteX148" fmla="*/ 3068503 w 12192000"/>
              <a:gd name="connsiteY148" fmla="*/ 247085 h 843657"/>
              <a:gd name="connsiteX149" fmla="*/ 3136157 w 12192000"/>
              <a:gd name="connsiteY149" fmla="*/ 221367 h 843657"/>
              <a:gd name="connsiteX150" fmla="*/ 3229025 w 12192000"/>
              <a:gd name="connsiteY150" fmla="*/ 212263 h 843657"/>
              <a:gd name="connsiteX151" fmla="*/ 3263717 w 12192000"/>
              <a:gd name="connsiteY151" fmla="*/ 182064 h 843657"/>
              <a:gd name="connsiteX152" fmla="*/ 3412450 w 12192000"/>
              <a:gd name="connsiteY152" fmla="*/ 169845 h 843657"/>
              <a:gd name="connsiteX153" fmla="*/ 3507988 w 12192000"/>
              <a:gd name="connsiteY153" fmla="*/ 138840 h 843657"/>
              <a:gd name="connsiteX154" fmla="*/ 3664316 w 12192000"/>
              <a:gd name="connsiteY154" fmla="*/ 114777 h 843657"/>
              <a:gd name="connsiteX155" fmla="*/ 3711062 w 12192000"/>
              <a:gd name="connsiteY155" fmla="*/ 102156 h 843657"/>
              <a:gd name="connsiteX156" fmla="*/ 3705359 w 12192000"/>
              <a:gd name="connsiteY156" fmla="*/ 121458 h 843657"/>
              <a:gd name="connsiteX157" fmla="*/ 3752198 w 12192000"/>
              <a:gd name="connsiteY157" fmla="*/ 127977 h 843657"/>
              <a:gd name="connsiteX158" fmla="*/ 3839589 w 12192000"/>
              <a:gd name="connsiteY158" fmla="*/ 94314 h 843657"/>
              <a:gd name="connsiteX159" fmla="*/ 4039575 w 12192000"/>
              <a:gd name="connsiteY159" fmla="*/ 87255 h 843657"/>
              <a:gd name="connsiteX160" fmla="*/ 4045232 w 12192000"/>
              <a:gd name="connsiteY160" fmla="*/ 88164 h 843657"/>
              <a:gd name="connsiteX161" fmla="*/ 4041253 w 12192000"/>
              <a:gd name="connsiteY161" fmla="*/ 89220 h 843657"/>
              <a:gd name="connsiteX162" fmla="*/ 4046168 w 12192000"/>
              <a:gd name="connsiteY162" fmla="*/ 88314 h 843657"/>
              <a:gd name="connsiteX163" fmla="*/ 4045232 w 12192000"/>
              <a:gd name="connsiteY163" fmla="*/ 88164 h 843657"/>
              <a:gd name="connsiteX164" fmla="*/ 4047244 w 12192000"/>
              <a:gd name="connsiteY164" fmla="*/ 87630 h 843657"/>
              <a:gd name="connsiteX165" fmla="*/ 4081797 w 12192000"/>
              <a:gd name="connsiteY165" fmla="*/ 113788 h 843657"/>
              <a:gd name="connsiteX166" fmla="*/ 4121089 w 12192000"/>
              <a:gd name="connsiteY166" fmla="*/ 75758 h 843657"/>
              <a:gd name="connsiteX167" fmla="*/ 4148674 w 12192000"/>
              <a:gd name="connsiteY167" fmla="*/ 66671 h 843657"/>
              <a:gd name="connsiteX168" fmla="*/ 4220548 w 12192000"/>
              <a:gd name="connsiteY168" fmla="*/ 44035 h 843657"/>
              <a:gd name="connsiteX169" fmla="*/ 4354249 w 12192000"/>
              <a:gd name="connsiteY169" fmla="*/ 88116 h 843657"/>
              <a:gd name="connsiteX170" fmla="*/ 4549237 w 12192000"/>
              <a:gd name="connsiteY170" fmla="*/ 79806 h 843657"/>
              <a:gd name="connsiteX171" fmla="*/ 4796679 w 12192000"/>
              <a:gd name="connsiteY171" fmla="*/ 108111 h 843657"/>
              <a:gd name="connsiteX172" fmla="*/ 4928657 w 12192000"/>
              <a:gd name="connsiteY172" fmla="*/ 111604 h 843657"/>
              <a:gd name="connsiteX173" fmla="*/ 5136768 w 12192000"/>
              <a:gd name="connsiteY173" fmla="*/ 48267 h 843657"/>
              <a:gd name="connsiteX174" fmla="*/ 5320899 w 12192000"/>
              <a:gd name="connsiteY174" fmla="*/ 10821 h 843657"/>
              <a:gd name="connsiteX175" fmla="*/ 5427496 w 12192000"/>
              <a:gd name="connsiteY175" fmla="*/ 48 h 843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843657">
                <a:moveTo>
                  <a:pt x="5427496" y="48"/>
                </a:moveTo>
                <a:cubicBezTo>
                  <a:pt x="5539522" y="-1167"/>
                  <a:pt x="5660629" y="21238"/>
                  <a:pt x="5725893" y="21789"/>
                </a:cubicBezTo>
                <a:cubicBezTo>
                  <a:pt x="5728883" y="21092"/>
                  <a:pt x="5807017" y="20526"/>
                  <a:pt x="5843016" y="15229"/>
                </a:cubicBezTo>
                <a:lnTo>
                  <a:pt x="5846849" y="32983"/>
                </a:lnTo>
                <a:lnTo>
                  <a:pt x="5899818" y="25502"/>
                </a:lnTo>
                <a:cubicBezTo>
                  <a:pt x="5978576" y="29224"/>
                  <a:pt x="5979762" y="33846"/>
                  <a:pt x="6034990" y="39501"/>
                </a:cubicBezTo>
                <a:cubicBezTo>
                  <a:pt x="6090217" y="45155"/>
                  <a:pt x="6180985" y="52604"/>
                  <a:pt x="6231181" y="59432"/>
                </a:cubicBezTo>
                <a:cubicBezTo>
                  <a:pt x="6281376" y="66260"/>
                  <a:pt x="6255083" y="72671"/>
                  <a:pt x="6336161" y="80469"/>
                </a:cubicBezTo>
                <a:cubicBezTo>
                  <a:pt x="6367899" y="78809"/>
                  <a:pt x="6388398" y="79505"/>
                  <a:pt x="6424286" y="80202"/>
                </a:cubicBezTo>
                <a:lnTo>
                  <a:pt x="6498206" y="88921"/>
                </a:lnTo>
                <a:cubicBezTo>
                  <a:pt x="6511924" y="88197"/>
                  <a:pt x="6519540" y="89722"/>
                  <a:pt x="6524438" y="92235"/>
                </a:cubicBezTo>
                <a:lnTo>
                  <a:pt x="6528543" y="96055"/>
                </a:lnTo>
                <a:lnTo>
                  <a:pt x="6550787" y="79748"/>
                </a:lnTo>
                <a:lnTo>
                  <a:pt x="6638443" y="117301"/>
                </a:lnTo>
                <a:lnTo>
                  <a:pt x="6639771" y="116273"/>
                </a:lnTo>
                <a:cubicBezTo>
                  <a:pt x="6661612" y="112323"/>
                  <a:pt x="6702466" y="111534"/>
                  <a:pt x="6733110" y="109431"/>
                </a:cubicBezTo>
                <a:cubicBezTo>
                  <a:pt x="6750270" y="113134"/>
                  <a:pt x="6804803" y="100717"/>
                  <a:pt x="6823638" y="103653"/>
                </a:cubicBezTo>
                <a:lnTo>
                  <a:pt x="6834898" y="105044"/>
                </a:lnTo>
                <a:lnTo>
                  <a:pt x="6835271" y="104811"/>
                </a:lnTo>
                <a:cubicBezTo>
                  <a:pt x="6838034" y="104559"/>
                  <a:pt x="6841861" y="104809"/>
                  <a:pt x="6847445" y="105763"/>
                </a:cubicBezTo>
                <a:lnTo>
                  <a:pt x="6855429" y="107584"/>
                </a:lnTo>
                <a:lnTo>
                  <a:pt x="6923302" y="131290"/>
                </a:lnTo>
                <a:lnTo>
                  <a:pt x="7046891" y="109264"/>
                </a:lnTo>
                <a:cubicBezTo>
                  <a:pt x="7109198" y="115376"/>
                  <a:pt x="7163425" y="116966"/>
                  <a:pt x="7233811" y="127598"/>
                </a:cubicBezTo>
                <a:cubicBezTo>
                  <a:pt x="7295557" y="125883"/>
                  <a:pt x="7306408" y="101921"/>
                  <a:pt x="7371301" y="118421"/>
                </a:cubicBezTo>
                <a:cubicBezTo>
                  <a:pt x="7428238" y="129077"/>
                  <a:pt x="7510607" y="192508"/>
                  <a:pt x="7574701" y="190435"/>
                </a:cubicBezTo>
                <a:cubicBezTo>
                  <a:pt x="7575517" y="193901"/>
                  <a:pt x="7577730" y="196953"/>
                  <a:pt x="7580910" y="199699"/>
                </a:cubicBezTo>
                <a:lnTo>
                  <a:pt x="7592267" y="206716"/>
                </a:lnTo>
                <a:lnTo>
                  <a:pt x="7594969" y="206552"/>
                </a:lnTo>
                <a:cubicBezTo>
                  <a:pt x="7605059" y="207466"/>
                  <a:pt x="7609760" y="209355"/>
                  <a:pt x="7612066" y="211669"/>
                </a:cubicBezTo>
                <a:lnTo>
                  <a:pt x="7613197" y="214836"/>
                </a:lnTo>
                <a:lnTo>
                  <a:pt x="7624109" y="218987"/>
                </a:lnTo>
                <a:lnTo>
                  <a:pt x="7643393" y="228895"/>
                </a:lnTo>
                <a:lnTo>
                  <a:pt x="7649074" y="229127"/>
                </a:lnTo>
                <a:lnTo>
                  <a:pt x="7681385" y="241546"/>
                </a:lnTo>
                <a:lnTo>
                  <a:pt x="7682814" y="240947"/>
                </a:lnTo>
                <a:cubicBezTo>
                  <a:pt x="7686754" y="239889"/>
                  <a:pt x="7691050" y="239641"/>
                  <a:pt x="7696214" y="241085"/>
                </a:cubicBezTo>
                <a:lnTo>
                  <a:pt x="7819450" y="251097"/>
                </a:lnTo>
                <a:lnTo>
                  <a:pt x="7826804" y="253271"/>
                </a:lnTo>
                <a:lnTo>
                  <a:pt x="7827179" y="253144"/>
                </a:lnTo>
                <a:cubicBezTo>
                  <a:pt x="7829262" y="253251"/>
                  <a:pt x="7831866" y="253829"/>
                  <a:pt x="7835389" y="255095"/>
                </a:cubicBezTo>
                <a:lnTo>
                  <a:pt x="7840212" y="257235"/>
                </a:lnTo>
                <a:lnTo>
                  <a:pt x="7854477" y="261452"/>
                </a:lnTo>
                <a:lnTo>
                  <a:pt x="7925416" y="250871"/>
                </a:lnTo>
                <a:cubicBezTo>
                  <a:pt x="7968549" y="254776"/>
                  <a:pt x="7991532" y="223503"/>
                  <a:pt x="8027820" y="237431"/>
                </a:cubicBezTo>
                <a:cubicBezTo>
                  <a:pt x="8068225" y="241026"/>
                  <a:pt x="8049335" y="250837"/>
                  <a:pt x="8082003" y="258480"/>
                </a:cubicBezTo>
                <a:cubicBezTo>
                  <a:pt x="8118911" y="261016"/>
                  <a:pt x="8227791" y="271465"/>
                  <a:pt x="8258788" y="272192"/>
                </a:cubicBezTo>
                <a:cubicBezTo>
                  <a:pt x="8285356" y="257871"/>
                  <a:pt x="8284528" y="264250"/>
                  <a:pt x="8292894" y="269919"/>
                </a:cubicBezTo>
                <a:lnTo>
                  <a:pt x="8297864" y="268332"/>
                </a:lnTo>
                <a:lnTo>
                  <a:pt x="8304197" y="267834"/>
                </a:lnTo>
                <a:lnTo>
                  <a:pt x="8320276" y="270133"/>
                </a:lnTo>
                <a:lnTo>
                  <a:pt x="8326122" y="271603"/>
                </a:lnTo>
                <a:cubicBezTo>
                  <a:pt x="8330224" y="272389"/>
                  <a:pt x="8333047" y="272623"/>
                  <a:pt x="8335105" y="272466"/>
                </a:cubicBezTo>
                <a:lnTo>
                  <a:pt x="8335390" y="272295"/>
                </a:lnTo>
                <a:lnTo>
                  <a:pt x="8383421" y="274638"/>
                </a:lnTo>
                <a:cubicBezTo>
                  <a:pt x="8398105" y="264966"/>
                  <a:pt x="8442440" y="289516"/>
                  <a:pt x="8443863" y="268710"/>
                </a:cubicBezTo>
                <a:cubicBezTo>
                  <a:pt x="8461029" y="272153"/>
                  <a:pt x="8468950" y="281627"/>
                  <a:pt x="8467401" y="267736"/>
                </a:cubicBezTo>
                <a:cubicBezTo>
                  <a:pt x="8473175" y="268487"/>
                  <a:pt x="8477144" y="267709"/>
                  <a:pt x="8480310" y="266190"/>
                </a:cubicBezTo>
                <a:lnTo>
                  <a:pt x="8481334" y="265430"/>
                </a:lnTo>
                <a:lnTo>
                  <a:pt x="8519400" y="273417"/>
                </a:lnTo>
                <a:lnTo>
                  <a:pt x="8673416" y="324197"/>
                </a:lnTo>
                <a:cubicBezTo>
                  <a:pt x="8745894" y="327976"/>
                  <a:pt x="8849559" y="346603"/>
                  <a:pt x="8915200" y="356781"/>
                </a:cubicBezTo>
                <a:cubicBezTo>
                  <a:pt x="8932755" y="365773"/>
                  <a:pt x="9005876" y="371758"/>
                  <a:pt x="9059198" y="364924"/>
                </a:cubicBezTo>
                <a:lnTo>
                  <a:pt x="9178845" y="379331"/>
                </a:lnTo>
                <a:cubicBezTo>
                  <a:pt x="9219852" y="386336"/>
                  <a:pt x="9250133" y="384055"/>
                  <a:pt x="9291225" y="384156"/>
                </a:cubicBezTo>
                <a:cubicBezTo>
                  <a:pt x="9315636" y="387667"/>
                  <a:pt x="9329719" y="388016"/>
                  <a:pt x="9370554" y="395218"/>
                </a:cubicBezTo>
                <a:cubicBezTo>
                  <a:pt x="9378187" y="394560"/>
                  <a:pt x="9405932" y="395507"/>
                  <a:pt x="9413541" y="394032"/>
                </a:cubicBezTo>
                <a:lnTo>
                  <a:pt x="9457933" y="395525"/>
                </a:lnTo>
                <a:lnTo>
                  <a:pt x="9592718" y="403735"/>
                </a:lnTo>
                <a:cubicBezTo>
                  <a:pt x="9606379" y="409007"/>
                  <a:pt x="9655291" y="415471"/>
                  <a:pt x="9668575" y="410688"/>
                </a:cubicBezTo>
                <a:cubicBezTo>
                  <a:pt x="9679602" y="410798"/>
                  <a:pt x="9706602" y="416975"/>
                  <a:pt x="9715652" y="411123"/>
                </a:cubicBezTo>
                <a:cubicBezTo>
                  <a:pt x="9741103" y="416170"/>
                  <a:pt x="9768395" y="403710"/>
                  <a:pt x="9777853" y="400831"/>
                </a:cubicBezTo>
                <a:cubicBezTo>
                  <a:pt x="9805740" y="393796"/>
                  <a:pt x="9827401" y="416417"/>
                  <a:pt x="9851249" y="415333"/>
                </a:cubicBezTo>
                <a:cubicBezTo>
                  <a:pt x="9890629" y="418769"/>
                  <a:pt x="9948551" y="426335"/>
                  <a:pt x="9976759" y="429768"/>
                </a:cubicBezTo>
                <a:cubicBezTo>
                  <a:pt x="10039303" y="440942"/>
                  <a:pt x="10139010" y="464526"/>
                  <a:pt x="10190155" y="473343"/>
                </a:cubicBezTo>
                <a:cubicBezTo>
                  <a:pt x="10247801" y="482478"/>
                  <a:pt x="10217837" y="456410"/>
                  <a:pt x="10283621" y="482672"/>
                </a:cubicBezTo>
                <a:cubicBezTo>
                  <a:pt x="10314609" y="484053"/>
                  <a:pt x="10340423" y="481075"/>
                  <a:pt x="10363623" y="479281"/>
                </a:cubicBezTo>
                <a:cubicBezTo>
                  <a:pt x="10362575" y="468594"/>
                  <a:pt x="10390200" y="481546"/>
                  <a:pt x="10418680" y="481335"/>
                </a:cubicBezTo>
                <a:cubicBezTo>
                  <a:pt x="10435371" y="482382"/>
                  <a:pt x="10458706" y="485335"/>
                  <a:pt x="10476232" y="487929"/>
                </a:cubicBezTo>
                <a:lnTo>
                  <a:pt x="10477443" y="488348"/>
                </a:lnTo>
                <a:lnTo>
                  <a:pt x="10478546" y="484593"/>
                </a:lnTo>
                <a:cubicBezTo>
                  <a:pt x="10496869" y="473932"/>
                  <a:pt x="10504440" y="492791"/>
                  <a:pt x="10522544" y="483599"/>
                </a:cubicBezTo>
                <a:lnTo>
                  <a:pt x="10525940" y="488575"/>
                </a:lnTo>
                <a:lnTo>
                  <a:pt x="10527978" y="487468"/>
                </a:lnTo>
                <a:lnTo>
                  <a:pt x="10551856" y="495400"/>
                </a:lnTo>
                <a:lnTo>
                  <a:pt x="10651180" y="481776"/>
                </a:lnTo>
                <a:cubicBezTo>
                  <a:pt x="10666635" y="489439"/>
                  <a:pt x="10679569" y="486219"/>
                  <a:pt x="10692407" y="479535"/>
                </a:cubicBezTo>
                <a:cubicBezTo>
                  <a:pt x="10729215" y="482326"/>
                  <a:pt x="10763453" y="472539"/>
                  <a:pt x="10805173" y="469286"/>
                </a:cubicBezTo>
                <a:cubicBezTo>
                  <a:pt x="10849593" y="478609"/>
                  <a:pt x="10873661" y="459268"/>
                  <a:pt x="10918240" y="455873"/>
                </a:cubicBezTo>
                <a:cubicBezTo>
                  <a:pt x="10961126" y="475397"/>
                  <a:pt x="10948597" y="428686"/>
                  <a:pt x="10985893" y="430155"/>
                </a:cubicBezTo>
                <a:cubicBezTo>
                  <a:pt x="11045792" y="447988"/>
                  <a:pt x="10985190" y="414687"/>
                  <a:pt x="11078762" y="421051"/>
                </a:cubicBezTo>
                <a:cubicBezTo>
                  <a:pt x="11083925" y="424015"/>
                  <a:pt x="11114482" y="394913"/>
                  <a:pt x="11113454" y="390853"/>
                </a:cubicBezTo>
                <a:cubicBezTo>
                  <a:pt x="11133947" y="392405"/>
                  <a:pt x="11233066" y="373732"/>
                  <a:pt x="11262187" y="378634"/>
                </a:cubicBezTo>
                <a:cubicBezTo>
                  <a:pt x="11320092" y="367389"/>
                  <a:pt x="11316005" y="350805"/>
                  <a:pt x="11357725" y="347628"/>
                </a:cubicBezTo>
                <a:cubicBezTo>
                  <a:pt x="11394272" y="337523"/>
                  <a:pt x="11451549" y="336224"/>
                  <a:pt x="11514053" y="323566"/>
                </a:cubicBezTo>
                <a:lnTo>
                  <a:pt x="11560799" y="310945"/>
                </a:lnTo>
                <a:lnTo>
                  <a:pt x="11555095" y="330247"/>
                </a:lnTo>
                <a:cubicBezTo>
                  <a:pt x="11570115" y="329566"/>
                  <a:pt x="11599314" y="335563"/>
                  <a:pt x="11601935" y="336765"/>
                </a:cubicBezTo>
                <a:cubicBezTo>
                  <a:pt x="11636102" y="339048"/>
                  <a:pt x="11641430" y="309890"/>
                  <a:pt x="11689326" y="303103"/>
                </a:cubicBezTo>
                <a:cubicBezTo>
                  <a:pt x="11737222" y="296316"/>
                  <a:pt x="11853888" y="301002"/>
                  <a:pt x="11889311" y="296043"/>
                </a:cubicBezTo>
                <a:lnTo>
                  <a:pt x="11894969" y="296953"/>
                </a:lnTo>
                <a:lnTo>
                  <a:pt x="11890989" y="298008"/>
                </a:lnTo>
                <a:cubicBezTo>
                  <a:pt x="11892055" y="297992"/>
                  <a:pt x="11894939" y="297561"/>
                  <a:pt x="11895904" y="297102"/>
                </a:cubicBezTo>
                <a:lnTo>
                  <a:pt x="11894969" y="296953"/>
                </a:lnTo>
                <a:lnTo>
                  <a:pt x="11896981" y="296418"/>
                </a:lnTo>
                <a:cubicBezTo>
                  <a:pt x="11903286" y="295212"/>
                  <a:pt x="11910383" y="325786"/>
                  <a:pt x="11931533" y="322577"/>
                </a:cubicBezTo>
                <a:cubicBezTo>
                  <a:pt x="11942379" y="322584"/>
                  <a:pt x="11958231" y="288015"/>
                  <a:pt x="11970826" y="284547"/>
                </a:cubicBezTo>
                <a:lnTo>
                  <a:pt x="11998411" y="275459"/>
                </a:lnTo>
                <a:cubicBezTo>
                  <a:pt x="12014431" y="274432"/>
                  <a:pt x="12054264" y="253851"/>
                  <a:pt x="12070284" y="252823"/>
                </a:cubicBezTo>
                <a:cubicBezTo>
                  <a:pt x="12101953" y="269774"/>
                  <a:pt x="12127636" y="277970"/>
                  <a:pt x="12149273" y="283340"/>
                </a:cubicBezTo>
                <a:lnTo>
                  <a:pt x="12192000" y="293933"/>
                </a:lnTo>
                <a:lnTo>
                  <a:pt x="12192000" y="843657"/>
                </a:lnTo>
                <a:lnTo>
                  <a:pt x="0" y="843657"/>
                </a:lnTo>
                <a:lnTo>
                  <a:pt x="0" y="517671"/>
                </a:lnTo>
                <a:lnTo>
                  <a:pt x="62970" y="497349"/>
                </a:lnTo>
                <a:cubicBezTo>
                  <a:pt x="96818" y="489349"/>
                  <a:pt x="130274" y="485131"/>
                  <a:pt x="163102" y="486965"/>
                </a:cubicBezTo>
                <a:cubicBezTo>
                  <a:pt x="229273" y="516421"/>
                  <a:pt x="295464" y="465077"/>
                  <a:pt x="327347" y="474218"/>
                </a:cubicBezTo>
                <a:cubicBezTo>
                  <a:pt x="398278" y="461559"/>
                  <a:pt x="524389" y="465494"/>
                  <a:pt x="616456" y="448171"/>
                </a:cubicBezTo>
                <a:cubicBezTo>
                  <a:pt x="689761" y="448930"/>
                  <a:pt x="725233" y="436443"/>
                  <a:pt x="805377" y="441830"/>
                </a:cubicBezTo>
                <a:cubicBezTo>
                  <a:pt x="856514" y="450042"/>
                  <a:pt x="903636" y="447034"/>
                  <a:pt x="937261" y="436268"/>
                </a:cubicBezTo>
                <a:cubicBezTo>
                  <a:pt x="984382" y="427633"/>
                  <a:pt x="1086871" y="383843"/>
                  <a:pt x="1139080" y="358865"/>
                </a:cubicBezTo>
                <a:cubicBezTo>
                  <a:pt x="1171293" y="330806"/>
                  <a:pt x="1269341" y="356187"/>
                  <a:pt x="1319302" y="308917"/>
                </a:cubicBezTo>
                <a:cubicBezTo>
                  <a:pt x="1351293" y="315381"/>
                  <a:pt x="1370639" y="306651"/>
                  <a:pt x="1385386" y="296402"/>
                </a:cubicBezTo>
                <a:lnTo>
                  <a:pt x="1404278" y="282186"/>
                </a:lnTo>
                <a:lnTo>
                  <a:pt x="1431509" y="282637"/>
                </a:lnTo>
                <a:lnTo>
                  <a:pt x="1479635" y="281452"/>
                </a:lnTo>
                <a:lnTo>
                  <a:pt x="1522846" y="286636"/>
                </a:lnTo>
                <a:cubicBezTo>
                  <a:pt x="1607746" y="295741"/>
                  <a:pt x="1658262" y="297408"/>
                  <a:pt x="1744857" y="299498"/>
                </a:cubicBezTo>
                <a:cubicBezTo>
                  <a:pt x="1746802" y="298898"/>
                  <a:pt x="1772794" y="292779"/>
                  <a:pt x="1800399" y="286471"/>
                </a:cubicBezTo>
                <a:lnTo>
                  <a:pt x="1829679" y="279899"/>
                </a:lnTo>
                <a:lnTo>
                  <a:pt x="1848467" y="280085"/>
                </a:lnTo>
                <a:cubicBezTo>
                  <a:pt x="1862541" y="284929"/>
                  <a:pt x="1909246" y="287572"/>
                  <a:pt x="1919990" y="280551"/>
                </a:cubicBezTo>
                <a:cubicBezTo>
                  <a:pt x="1930120" y="279552"/>
                  <a:pt x="1940770" y="283009"/>
                  <a:pt x="1947318" y="275157"/>
                </a:cubicBezTo>
                <a:cubicBezTo>
                  <a:pt x="1969430" y="271795"/>
                  <a:pt x="2020074" y="264052"/>
                  <a:pt x="2052662" y="260377"/>
                </a:cubicBezTo>
                <a:cubicBezTo>
                  <a:pt x="2069011" y="271949"/>
                  <a:pt x="2098031" y="252728"/>
                  <a:pt x="2142850" y="253103"/>
                </a:cubicBezTo>
                <a:cubicBezTo>
                  <a:pt x="2160684" y="266415"/>
                  <a:pt x="2173071" y="253191"/>
                  <a:pt x="2207849" y="271590"/>
                </a:cubicBezTo>
                <a:cubicBezTo>
                  <a:pt x="2209481" y="270048"/>
                  <a:pt x="2211471" y="268648"/>
                  <a:pt x="2213757" y="267429"/>
                </a:cubicBezTo>
                <a:cubicBezTo>
                  <a:pt x="2227043" y="260354"/>
                  <a:pt x="2247279" y="260873"/>
                  <a:pt x="2258954" y="268589"/>
                </a:cubicBezTo>
                <a:cubicBezTo>
                  <a:pt x="2314759" y="293598"/>
                  <a:pt x="2367284" y="294725"/>
                  <a:pt x="2416183" y="301325"/>
                </a:cubicBezTo>
                <a:cubicBezTo>
                  <a:pt x="2471682" y="306236"/>
                  <a:pt x="2436502" y="278448"/>
                  <a:pt x="2504536" y="302799"/>
                </a:cubicBezTo>
                <a:cubicBezTo>
                  <a:pt x="2512619" y="293910"/>
                  <a:pt x="2521472" y="293787"/>
                  <a:pt x="2536071" y="298698"/>
                </a:cubicBezTo>
                <a:cubicBezTo>
                  <a:pt x="2563080" y="300400"/>
                  <a:pt x="2562424" y="277303"/>
                  <a:pt x="2588893" y="292112"/>
                </a:cubicBezTo>
                <a:cubicBezTo>
                  <a:pt x="2584764" y="279571"/>
                  <a:pt x="2640519" y="289099"/>
                  <a:pt x="2628809" y="275805"/>
                </a:cubicBezTo>
                <a:cubicBezTo>
                  <a:pt x="2647132" y="265144"/>
                  <a:pt x="2654703" y="284003"/>
                  <a:pt x="2672807" y="274811"/>
                </a:cubicBezTo>
                <a:cubicBezTo>
                  <a:pt x="2692689" y="273207"/>
                  <a:pt x="2660665" y="287642"/>
                  <a:pt x="2682466" y="289307"/>
                </a:cubicBezTo>
                <a:lnTo>
                  <a:pt x="2801443" y="272988"/>
                </a:lnTo>
                <a:cubicBezTo>
                  <a:pt x="2816898" y="280651"/>
                  <a:pt x="2829832" y="277431"/>
                  <a:pt x="2842670" y="270747"/>
                </a:cubicBezTo>
                <a:cubicBezTo>
                  <a:pt x="2879478" y="273538"/>
                  <a:pt x="2913716" y="263751"/>
                  <a:pt x="2955436" y="260498"/>
                </a:cubicBezTo>
                <a:cubicBezTo>
                  <a:pt x="2999857" y="269821"/>
                  <a:pt x="3023924" y="250480"/>
                  <a:pt x="3068503" y="247085"/>
                </a:cubicBezTo>
                <a:cubicBezTo>
                  <a:pt x="3111389" y="266609"/>
                  <a:pt x="3098860" y="219898"/>
                  <a:pt x="3136157" y="221367"/>
                </a:cubicBezTo>
                <a:cubicBezTo>
                  <a:pt x="3196055" y="239200"/>
                  <a:pt x="3135454" y="205899"/>
                  <a:pt x="3229025" y="212263"/>
                </a:cubicBezTo>
                <a:cubicBezTo>
                  <a:pt x="3234188" y="215227"/>
                  <a:pt x="3264745" y="186124"/>
                  <a:pt x="3263717" y="182064"/>
                </a:cubicBezTo>
                <a:cubicBezTo>
                  <a:pt x="3284210" y="183616"/>
                  <a:pt x="3383330" y="164943"/>
                  <a:pt x="3412450" y="169845"/>
                </a:cubicBezTo>
                <a:cubicBezTo>
                  <a:pt x="3470355" y="158600"/>
                  <a:pt x="3466269" y="142016"/>
                  <a:pt x="3507988" y="138840"/>
                </a:cubicBezTo>
                <a:cubicBezTo>
                  <a:pt x="3544535" y="128734"/>
                  <a:pt x="3601812" y="127435"/>
                  <a:pt x="3664316" y="114777"/>
                </a:cubicBezTo>
                <a:lnTo>
                  <a:pt x="3711062" y="102156"/>
                </a:lnTo>
                <a:lnTo>
                  <a:pt x="3705359" y="121458"/>
                </a:lnTo>
                <a:cubicBezTo>
                  <a:pt x="3720379" y="120778"/>
                  <a:pt x="3749577" y="126775"/>
                  <a:pt x="3752198" y="127977"/>
                </a:cubicBezTo>
                <a:cubicBezTo>
                  <a:pt x="3786365" y="130259"/>
                  <a:pt x="3791694" y="101101"/>
                  <a:pt x="3839589" y="94314"/>
                </a:cubicBezTo>
                <a:cubicBezTo>
                  <a:pt x="3887485" y="87527"/>
                  <a:pt x="4004152" y="92214"/>
                  <a:pt x="4039575" y="87255"/>
                </a:cubicBezTo>
                <a:lnTo>
                  <a:pt x="4045232" y="88164"/>
                </a:lnTo>
                <a:lnTo>
                  <a:pt x="4041253" y="89220"/>
                </a:lnTo>
                <a:cubicBezTo>
                  <a:pt x="4042318" y="89204"/>
                  <a:pt x="4045202" y="88772"/>
                  <a:pt x="4046168" y="88314"/>
                </a:cubicBezTo>
                <a:lnTo>
                  <a:pt x="4045232" y="88164"/>
                </a:lnTo>
                <a:lnTo>
                  <a:pt x="4047244" y="87630"/>
                </a:lnTo>
                <a:cubicBezTo>
                  <a:pt x="4053549" y="86424"/>
                  <a:pt x="4060647" y="116997"/>
                  <a:pt x="4081797" y="113788"/>
                </a:cubicBezTo>
                <a:cubicBezTo>
                  <a:pt x="4092642" y="113795"/>
                  <a:pt x="4108495" y="79226"/>
                  <a:pt x="4121089" y="75758"/>
                </a:cubicBezTo>
                <a:lnTo>
                  <a:pt x="4148674" y="66671"/>
                </a:lnTo>
                <a:cubicBezTo>
                  <a:pt x="4164695" y="65643"/>
                  <a:pt x="4204528" y="45062"/>
                  <a:pt x="4220548" y="44035"/>
                </a:cubicBezTo>
                <a:cubicBezTo>
                  <a:pt x="4283885" y="77935"/>
                  <a:pt x="4323280" y="76818"/>
                  <a:pt x="4354249" y="88116"/>
                </a:cubicBezTo>
                <a:cubicBezTo>
                  <a:pt x="4424521" y="97907"/>
                  <a:pt x="4455906" y="90768"/>
                  <a:pt x="4549237" y="79806"/>
                </a:cubicBezTo>
                <a:cubicBezTo>
                  <a:pt x="4622250" y="85587"/>
                  <a:pt x="4717263" y="97250"/>
                  <a:pt x="4796679" y="108111"/>
                </a:cubicBezTo>
                <a:cubicBezTo>
                  <a:pt x="4846927" y="119802"/>
                  <a:pt x="4894173" y="120032"/>
                  <a:pt x="4928657" y="111604"/>
                </a:cubicBezTo>
                <a:cubicBezTo>
                  <a:pt x="4976404" y="106223"/>
                  <a:pt x="5082489" y="69591"/>
                  <a:pt x="5136768" y="48267"/>
                </a:cubicBezTo>
                <a:cubicBezTo>
                  <a:pt x="5171389" y="22501"/>
                  <a:pt x="5266869" y="54523"/>
                  <a:pt x="5320899" y="10821"/>
                </a:cubicBezTo>
                <a:cubicBezTo>
                  <a:pt x="5353820" y="3483"/>
                  <a:pt x="5390152" y="453"/>
                  <a:pt x="5427496" y="4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テキスト ボックス 8">
            <a:extLst>
              <a:ext uri="{FF2B5EF4-FFF2-40B4-BE49-F238E27FC236}">
                <a16:creationId xmlns:a16="http://schemas.microsoft.com/office/drawing/2014/main" id="{626C507E-33F0-48F6-899A-9FFD64E290F1}"/>
              </a:ext>
            </a:extLst>
          </p:cNvPr>
          <p:cNvSpPr txBox="1"/>
          <p:nvPr/>
        </p:nvSpPr>
        <p:spPr>
          <a:xfrm>
            <a:off x="360925" y="2799723"/>
            <a:ext cx="4862670" cy="1070871"/>
          </a:xfrm>
          <a:prstGeom prst="rect">
            <a:avLst/>
          </a:prstGeom>
          <a:noFill/>
        </p:spPr>
        <p:txBody>
          <a:bodyPr wrap="square" rtlCol="0">
            <a:spAutoFit/>
          </a:bodyPr>
          <a:lstStyle/>
          <a:p>
            <a:pPr marL="385445">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Fig 1.3 Comparison of Initial and K-means results for Osaka</a:t>
            </a:r>
          </a:p>
          <a:p>
            <a:pPr marL="385445">
              <a:lnSpc>
                <a:spcPct val="107000"/>
              </a:lnSpc>
              <a:spcAft>
                <a:spcPts val="800"/>
              </a:spcAft>
            </a:pPr>
            <a:endParaRPr lang="en-CA" sz="1800" dirty="0">
              <a:effectLst/>
              <a:latin typeface="Calibri" panose="020F0502020204030204" pitchFamily="34" charset="0"/>
              <a:ea typeface="游明朝" panose="02020400000000000000" pitchFamily="18" charset="-128"/>
              <a:cs typeface="Times New Roman" panose="02020603050405020304" pitchFamily="18" charset="0"/>
            </a:endParaRPr>
          </a:p>
        </p:txBody>
      </p:sp>
      <p:sp>
        <p:nvSpPr>
          <p:cNvPr id="13" name="テキスト ボックス 12">
            <a:extLst>
              <a:ext uri="{FF2B5EF4-FFF2-40B4-BE49-F238E27FC236}">
                <a16:creationId xmlns:a16="http://schemas.microsoft.com/office/drawing/2014/main" id="{53F5260D-0B45-49C0-9CD2-D22085BB2460}"/>
              </a:ext>
            </a:extLst>
          </p:cNvPr>
          <p:cNvSpPr txBox="1"/>
          <p:nvPr/>
        </p:nvSpPr>
        <p:spPr>
          <a:xfrm>
            <a:off x="360925" y="4243689"/>
            <a:ext cx="4862670" cy="671915"/>
          </a:xfrm>
          <a:prstGeom prst="rect">
            <a:avLst/>
          </a:prstGeom>
          <a:noFill/>
        </p:spPr>
        <p:txBody>
          <a:bodyPr wrap="square" rtlCol="0">
            <a:spAutoFit/>
          </a:bodyPr>
          <a:lstStyle/>
          <a:p>
            <a:pPr marL="385445">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Fig 1.4 Comparison of Initial and K-means results for Kobe</a:t>
            </a:r>
          </a:p>
        </p:txBody>
      </p:sp>
      <p:sp>
        <p:nvSpPr>
          <p:cNvPr id="15" name="テキスト ボックス 14">
            <a:extLst>
              <a:ext uri="{FF2B5EF4-FFF2-40B4-BE49-F238E27FC236}">
                <a16:creationId xmlns:a16="http://schemas.microsoft.com/office/drawing/2014/main" id="{9BE0D0A6-4A43-4648-9EE7-9F5F3A5264B7}"/>
              </a:ext>
            </a:extLst>
          </p:cNvPr>
          <p:cNvSpPr txBox="1"/>
          <p:nvPr/>
        </p:nvSpPr>
        <p:spPr>
          <a:xfrm>
            <a:off x="684285" y="1585826"/>
            <a:ext cx="5746957" cy="369332"/>
          </a:xfrm>
          <a:prstGeom prst="rect">
            <a:avLst/>
          </a:prstGeom>
          <a:noFill/>
        </p:spPr>
        <p:txBody>
          <a:bodyPr wrap="square" rtlCol="0">
            <a:spAutoFit/>
          </a:bodyPr>
          <a:lstStyle/>
          <a:p>
            <a:r>
              <a:rPr lang="en-CA" sz="1800" dirty="0">
                <a:effectLst/>
                <a:latin typeface="Calibri" panose="020F0502020204030204" pitchFamily="34" charset="0"/>
                <a:ea typeface="游明朝" panose="02020400000000000000" pitchFamily="18" charset="-128"/>
                <a:cs typeface="Times New Roman" panose="02020603050405020304" pitchFamily="18" charset="0"/>
              </a:rPr>
              <a:t>K-means results for Osaka and Kobe</a:t>
            </a:r>
            <a:endParaRPr lang="en-CA" dirty="0"/>
          </a:p>
        </p:txBody>
      </p:sp>
      <p:graphicFrame>
        <p:nvGraphicFramePr>
          <p:cNvPr id="10" name="表 9">
            <a:extLst>
              <a:ext uri="{FF2B5EF4-FFF2-40B4-BE49-F238E27FC236}">
                <a16:creationId xmlns:a16="http://schemas.microsoft.com/office/drawing/2014/main" id="{DAC6F0AE-62DB-482A-B094-3BB18FE8CBDB}"/>
              </a:ext>
            </a:extLst>
          </p:cNvPr>
          <p:cNvGraphicFramePr>
            <a:graphicFrameLocks noGrp="1"/>
          </p:cNvGraphicFramePr>
          <p:nvPr>
            <p:extLst>
              <p:ext uri="{D42A27DB-BD31-4B8C-83A1-F6EECF244321}">
                <p14:modId xmlns:p14="http://schemas.microsoft.com/office/powerpoint/2010/main" val="1907540664"/>
              </p:ext>
            </p:extLst>
          </p:nvPr>
        </p:nvGraphicFramePr>
        <p:xfrm>
          <a:off x="778377" y="2072989"/>
          <a:ext cx="10282346" cy="636716"/>
        </p:xfrm>
        <a:graphic>
          <a:graphicData uri="http://schemas.openxmlformats.org/drawingml/2006/table">
            <a:tbl>
              <a:tblPr firstRow="1" firstCol="1" bandRow="1">
                <a:tableStyleId>{00A15C55-8517-42AA-B614-E9B94910E393}</a:tableStyleId>
              </a:tblPr>
              <a:tblGrid>
                <a:gridCol w="1068451">
                  <a:extLst>
                    <a:ext uri="{9D8B030D-6E8A-4147-A177-3AD203B41FA5}">
                      <a16:colId xmlns:a16="http://schemas.microsoft.com/office/drawing/2014/main" val="985704133"/>
                    </a:ext>
                  </a:extLst>
                </a:gridCol>
                <a:gridCol w="894356">
                  <a:extLst>
                    <a:ext uri="{9D8B030D-6E8A-4147-A177-3AD203B41FA5}">
                      <a16:colId xmlns:a16="http://schemas.microsoft.com/office/drawing/2014/main" val="2088479846"/>
                    </a:ext>
                  </a:extLst>
                </a:gridCol>
                <a:gridCol w="1022546">
                  <a:extLst>
                    <a:ext uri="{9D8B030D-6E8A-4147-A177-3AD203B41FA5}">
                      <a16:colId xmlns:a16="http://schemas.microsoft.com/office/drawing/2014/main" val="4041167058"/>
                    </a:ext>
                  </a:extLst>
                </a:gridCol>
                <a:gridCol w="934209">
                  <a:extLst>
                    <a:ext uri="{9D8B030D-6E8A-4147-A177-3AD203B41FA5}">
                      <a16:colId xmlns:a16="http://schemas.microsoft.com/office/drawing/2014/main" val="3374951877"/>
                    </a:ext>
                  </a:extLst>
                </a:gridCol>
                <a:gridCol w="626840">
                  <a:extLst>
                    <a:ext uri="{9D8B030D-6E8A-4147-A177-3AD203B41FA5}">
                      <a16:colId xmlns:a16="http://schemas.microsoft.com/office/drawing/2014/main" val="1649811294"/>
                    </a:ext>
                  </a:extLst>
                </a:gridCol>
                <a:gridCol w="1022546">
                  <a:extLst>
                    <a:ext uri="{9D8B030D-6E8A-4147-A177-3AD203B41FA5}">
                      <a16:colId xmlns:a16="http://schemas.microsoft.com/office/drawing/2014/main" val="3193789070"/>
                    </a:ext>
                  </a:extLst>
                </a:gridCol>
                <a:gridCol w="790206">
                  <a:extLst>
                    <a:ext uri="{9D8B030D-6E8A-4147-A177-3AD203B41FA5}">
                      <a16:colId xmlns:a16="http://schemas.microsoft.com/office/drawing/2014/main" val="2048839383"/>
                    </a:ext>
                  </a:extLst>
                </a:gridCol>
                <a:gridCol w="1022546">
                  <a:extLst>
                    <a:ext uri="{9D8B030D-6E8A-4147-A177-3AD203B41FA5}">
                      <a16:colId xmlns:a16="http://schemas.microsoft.com/office/drawing/2014/main" val="3795658080"/>
                    </a:ext>
                  </a:extLst>
                </a:gridCol>
                <a:gridCol w="861603">
                  <a:extLst>
                    <a:ext uri="{9D8B030D-6E8A-4147-A177-3AD203B41FA5}">
                      <a16:colId xmlns:a16="http://schemas.microsoft.com/office/drawing/2014/main" val="2292536223"/>
                    </a:ext>
                  </a:extLst>
                </a:gridCol>
                <a:gridCol w="1022546">
                  <a:extLst>
                    <a:ext uri="{9D8B030D-6E8A-4147-A177-3AD203B41FA5}">
                      <a16:colId xmlns:a16="http://schemas.microsoft.com/office/drawing/2014/main" val="2233143342"/>
                    </a:ext>
                  </a:extLst>
                </a:gridCol>
                <a:gridCol w="1016497">
                  <a:extLst>
                    <a:ext uri="{9D8B030D-6E8A-4147-A177-3AD203B41FA5}">
                      <a16:colId xmlns:a16="http://schemas.microsoft.com/office/drawing/2014/main" val="3814145665"/>
                    </a:ext>
                  </a:extLst>
                </a:gridCol>
              </a:tblGrid>
              <a:tr h="0">
                <a:tc>
                  <a:txBody>
                    <a:bodyPr/>
                    <a:lstStyle/>
                    <a:p>
                      <a:pPr>
                        <a:lnSpc>
                          <a:spcPct val="107000"/>
                        </a:lnSpc>
                        <a:spcAft>
                          <a:spcPts val="800"/>
                        </a:spcAft>
                      </a:pPr>
                      <a:r>
                        <a:rPr lang="en-CA" sz="800" dirty="0">
                          <a:effectLst/>
                        </a:rPr>
                        <a:t>Popularity</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1st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2nd</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3rd</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4th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5th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6th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7th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8th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9th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10th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226889431"/>
                  </a:ext>
                </a:extLst>
              </a:tr>
              <a:tr h="0">
                <a:tc>
                  <a:txBody>
                    <a:bodyPr/>
                    <a:lstStyle/>
                    <a:p>
                      <a:pPr>
                        <a:lnSpc>
                          <a:spcPct val="107000"/>
                        </a:lnSpc>
                        <a:spcAft>
                          <a:spcPts val="800"/>
                        </a:spcAft>
                      </a:pPr>
                      <a:r>
                        <a:rPr lang="en-CA" sz="800" dirty="0">
                          <a:effectLst/>
                        </a:rPr>
                        <a:t>Initial </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Japanese Curry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Japanese Curry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Hobby Shop</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Food Court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Nabe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Café</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Kushikatsu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Takoyaki Place</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Sri Lankan Restaurant</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Electronics Store</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73464797"/>
                  </a:ext>
                </a:extLst>
              </a:tr>
              <a:tr h="0">
                <a:tc>
                  <a:txBody>
                    <a:bodyPr/>
                    <a:lstStyle/>
                    <a:p>
                      <a:pPr>
                        <a:lnSpc>
                          <a:spcPct val="107000"/>
                        </a:lnSpc>
                        <a:spcAft>
                          <a:spcPts val="800"/>
                        </a:spcAft>
                      </a:pPr>
                      <a:r>
                        <a:rPr lang="en-CA" sz="800">
                          <a:effectLst/>
                        </a:rPr>
                        <a:t>K-means</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Okonomiyaki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Japanese Curry Restaurant</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Kushikatsu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Beer Bar</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Bookstore</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Takoyaki Place</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Sri Lankan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Record Shop</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Nabe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Movie Theater</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1892748901"/>
                  </a:ext>
                </a:extLst>
              </a:tr>
            </a:tbl>
          </a:graphicData>
        </a:graphic>
      </p:graphicFrame>
      <p:graphicFrame>
        <p:nvGraphicFramePr>
          <p:cNvPr id="17" name="表 16">
            <a:extLst>
              <a:ext uri="{FF2B5EF4-FFF2-40B4-BE49-F238E27FC236}">
                <a16:creationId xmlns:a16="http://schemas.microsoft.com/office/drawing/2014/main" id="{F77F33EE-6151-4E1D-85F2-87F65924563B}"/>
              </a:ext>
            </a:extLst>
          </p:cNvPr>
          <p:cNvGraphicFramePr>
            <a:graphicFrameLocks noGrp="1"/>
          </p:cNvGraphicFramePr>
          <p:nvPr>
            <p:extLst>
              <p:ext uri="{D42A27DB-BD31-4B8C-83A1-F6EECF244321}">
                <p14:modId xmlns:p14="http://schemas.microsoft.com/office/powerpoint/2010/main" val="1113375420"/>
              </p:ext>
            </p:extLst>
          </p:nvPr>
        </p:nvGraphicFramePr>
        <p:xfrm>
          <a:off x="778377" y="3606973"/>
          <a:ext cx="10282345" cy="636716"/>
        </p:xfrm>
        <a:graphic>
          <a:graphicData uri="http://schemas.openxmlformats.org/drawingml/2006/table">
            <a:tbl>
              <a:tblPr firstRow="1" firstCol="1" bandRow="1">
                <a:tableStyleId>{93296810-A885-4BE3-A3E7-6D5BEEA58F35}</a:tableStyleId>
              </a:tblPr>
              <a:tblGrid>
                <a:gridCol w="1068451">
                  <a:extLst>
                    <a:ext uri="{9D8B030D-6E8A-4147-A177-3AD203B41FA5}">
                      <a16:colId xmlns:a16="http://schemas.microsoft.com/office/drawing/2014/main" val="2046698674"/>
                    </a:ext>
                  </a:extLst>
                </a:gridCol>
                <a:gridCol w="624127">
                  <a:extLst>
                    <a:ext uri="{9D8B030D-6E8A-4147-A177-3AD203B41FA5}">
                      <a16:colId xmlns:a16="http://schemas.microsoft.com/office/drawing/2014/main" val="979159863"/>
                    </a:ext>
                  </a:extLst>
                </a:gridCol>
                <a:gridCol w="1016244">
                  <a:extLst>
                    <a:ext uri="{9D8B030D-6E8A-4147-A177-3AD203B41FA5}">
                      <a16:colId xmlns:a16="http://schemas.microsoft.com/office/drawing/2014/main" val="606471718"/>
                    </a:ext>
                  </a:extLst>
                </a:gridCol>
                <a:gridCol w="727552">
                  <a:extLst>
                    <a:ext uri="{9D8B030D-6E8A-4147-A177-3AD203B41FA5}">
                      <a16:colId xmlns:a16="http://schemas.microsoft.com/office/drawing/2014/main" val="354227692"/>
                    </a:ext>
                  </a:extLst>
                </a:gridCol>
                <a:gridCol w="1016244">
                  <a:extLst>
                    <a:ext uri="{9D8B030D-6E8A-4147-A177-3AD203B41FA5}">
                      <a16:colId xmlns:a16="http://schemas.microsoft.com/office/drawing/2014/main" val="1694106072"/>
                    </a:ext>
                  </a:extLst>
                </a:gridCol>
                <a:gridCol w="862586">
                  <a:extLst>
                    <a:ext uri="{9D8B030D-6E8A-4147-A177-3AD203B41FA5}">
                      <a16:colId xmlns:a16="http://schemas.microsoft.com/office/drawing/2014/main" val="3645797545"/>
                    </a:ext>
                  </a:extLst>
                </a:gridCol>
                <a:gridCol w="1055823">
                  <a:extLst>
                    <a:ext uri="{9D8B030D-6E8A-4147-A177-3AD203B41FA5}">
                      <a16:colId xmlns:a16="http://schemas.microsoft.com/office/drawing/2014/main" val="338591366"/>
                    </a:ext>
                  </a:extLst>
                </a:gridCol>
                <a:gridCol w="1016244">
                  <a:extLst>
                    <a:ext uri="{9D8B030D-6E8A-4147-A177-3AD203B41FA5}">
                      <a16:colId xmlns:a16="http://schemas.microsoft.com/office/drawing/2014/main" val="3673830887"/>
                    </a:ext>
                  </a:extLst>
                </a:gridCol>
                <a:gridCol w="1016244">
                  <a:extLst>
                    <a:ext uri="{9D8B030D-6E8A-4147-A177-3AD203B41FA5}">
                      <a16:colId xmlns:a16="http://schemas.microsoft.com/office/drawing/2014/main" val="3386099721"/>
                    </a:ext>
                  </a:extLst>
                </a:gridCol>
                <a:gridCol w="1016244">
                  <a:extLst>
                    <a:ext uri="{9D8B030D-6E8A-4147-A177-3AD203B41FA5}">
                      <a16:colId xmlns:a16="http://schemas.microsoft.com/office/drawing/2014/main" val="756649577"/>
                    </a:ext>
                  </a:extLst>
                </a:gridCol>
                <a:gridCol w="862586">
                  <a:extLst>
                    <a:ext uri="{9D8B030D-6E8A-4147-A177-3AD203B41FA5}">
                      <a16:colId xmlns:a16="http://schemas.microsoft.com/office/drawing/2014/main" val="3149053755"/>
                    </a:ext>
                  </a:extLst>
                </a:gridCol>
              </a:tblGrid>
              <a:tr h="0">
                <a:tc>
                  <a:txBody>
                    <a:bodyPr/>
                    <a:lstStyle/>
                    <a:p>
                      <a:pPr>
                        <a:lnSpc>
                          <a:spcPct val="107000"/>
                        </a:lnSpc>
                        <a:spcAft>
                          <a:spcPts val="800"/>
                        </a:spcAft>
                      </a:pPr>
                      <a:r>
                        <a:rPr lang="en-CA" sz="800">
                          <a:effectLst/>
                        </a:rPr>
                        <a:t>Popularity</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1st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2nd</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3rd</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4th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5th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6th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7th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8th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9th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10th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620921807"/>
                  </a:ext>
                </a:extLst>
              </a:tr>
              <a:tr h="0">
                <a:tc>
                  <a:txBody>
                    <a:bodyPr/>
                    <a:lstStyle/>
                    <a:p>
                      <a:pPr>
                        <a:lnSpc>
                          <a:spcPct val="107000"/>
                        </a:lnSpc>
                        <a:spcAft>
                          <a:spcPts val="800"/>
                        </a:spcAft>
                      </a:pPr>
                      <a:r>
                        <a:rPr lang="en-CA" sz="800">
                          <a:effectLst/>
                        </a:rPr>
                        <a:t>Initial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Coffee Shop</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Donburi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Bakery</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Café</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Concert Hall</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Café</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Yoshoku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Thai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Gastropub</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Takoyaki Place</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3917503498"/>
                  </a:ext>
                </a:extLst>
              </a:tr>
              <a:tr h="0">
                <a:tc>
                  <a:txBody>
                    <a:bodyPr/>
                    <a:lstStyle/>
                    <a:p>
                      <a:pPr>
                        <a:lnSpc>
                          <a:spcPct val="107000"/>
                        </a:lnSpc>
                        <a:spcAft>
                          <a:spcPts val="800"/>
                        </a:spcAft>
                      </a:pPr>
                      <a:r>
                        <a:rPr lang="en-CA" sz="800">
                          <a:effectLst/>
                        </a:rPr>
                        <a:t>K-means</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Bakery</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Café</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Ice Cream Shop</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Thai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Takoyaki Place</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Steakhouse</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Seafood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Japanese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Japanese Curry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Hobby Shop</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416177587"/>
                  </a:ext>
                </a:extLst>
              </a:tr>
            </a:tbl>
          </a:graphicData>
        </a:graphic>
      </p:graphicFrame>
      <p:sp>
        <p:nvSpPr>
          <p:cNvPr id="18" name="テキスト ボックス 17">
            <a:extLst>
              <a:ext uri="{FF2B5EF4-FFF2-40B4-BE49-F238E27FC236}">
                <a16:creationId xmlns:a16="http://schemas.microsoft.com/office/drawing/2014/main" id="{9FEA0BBD-68A1-42F7-91D1-330D4DAF0356}"/>
              </a:ext>
            </a:extLst>
          </p:cNvPr>
          <p:cNvSpPr txBox="1"/>
          <p:nvPr/>
        </p:nvSpPr>
        <p:spPr>
          <a:xfrm>
            <a:off x="778377" y="4981837"/>
            <a:ext cx="10615403" cy="1200329"/>
          </a:xfrm>
          <a:prstGeom prst="rect">
            <a:avLst/>
          </a:prstGeom>
          <a:noFill/>
        </p:spPr>
        <p:txBody>
          <a:bodyPr wrap="square" rtlCol="0">
            <a:spAutoFit/>
          </a:bodyPr>
          <a:lstStyle/>
          <a:p>
            <a:r>
              <a:rPr lang="en-CA" sz="1800" dirty="0">
                <a:effectLst/>
                <a:latin typeface="Calibri" panose="020F0502020204030204" pitchFamily="34" charset="0"/>
                <a:ea typeface="游明朝" panose="02020400000000000000" pitchFamily="18" charset="-128"/>
                <a:cs typeface="Times New Roman" panose="02020603050405020304" pitchFamily="18" charset="0"/>
              </a:rPr>
              <a:t>Considering that the K-means model was designed to understand a relationship in terms of distance with respect to the popularity of top venue categories in each city, we see a difference compared to the initial Foursquare results.</a:t>
            </a:r>
          </a:p>
          <a:p>
            <a:endParaRPr lang="en-CA" dirty="0"/>
          </a:p>
        </p:txBody>
      </p:sp>
      <p:sp>
        <p:nvSpPr>
          <p:cNvPr id="19" name="字幕 2">
            <a:extLst>
              <a:ext uri="{FF2B5EF4-FFF2-40B4-BE49-F238E27FC236}">
                <a16:creationId xmlns:a16="http://schemas.microsoft.com/office/drawing/2014/main" id="{826191ED-44DF-4439-B70D-FB484AEF9576}"/>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20" name="テキスト ボックス 19">
            <a:extLst>
              <a:ext uri="{FF2B5EF4-FFF2-40B4-BE49-F238E27FC236}">
                <a16:creationId xmlns:a16="http://schemas.microsoft.com/office/drawing/2014/main" id="{05C68480-4324-42FC-B05A-C48017DDF781}"/>
              </a:ext>
            </a:extLst>
          </p:cNvPr>
          <p:cNvSpPr txBox="1"/>
          <p:nvPr/>
        </p:nvSpPr>
        <p:spPr>
          <a:xfrm>
            <a:off x="11784254" y="6518649"/>
            <a:ext cx="296726" cy="369332"/>
          </a:xfrm>
          <a:prstGeom prst="rect">
            <a:avLst/>
          </a:prstGeom>
          <a:noFill/>
        </p:spPr>
        <p:txBody>
          <a:bodyPr wrap="square" rtlCol="0">
            <a:spAutoFit/>
          </a:bodyPr>
          <a:lstStyle/>
          <a:p>
            <a:r>
              <a:rPr lang="en-CA" dirty="0"/>
              <a:t>8</a:t>
            </a:r>
          </a:p>
        </p:txBody>
      </p:sp>
    </p:spTree>
    <p:extLst>
      <p:ext uri="{BB962C8B-B14F-4D97-AF65-F5344CB8AC3E}">
        <p14:creationId xmlns:p14="http://schemas.microsoft.com/office/powerpoint/2010/main" val="3807388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8470751-4046-4A07-86D0-382F36ED5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B817285-8238-4B7D-A4CF-6C648D94CE4E}"/>
              </a:ext>
            </a:extLst>
          </p:cNvPr>
          <p:cNvSpPr>
            <a:spLocks noGrp="1"/>
          </p:cNvSpPr>
          <p:nvPr>
            <p:ph type="title"/>
          </p:nvPr>
        </p:nvSpPr>
        <p:spPr>
          <a:xfrm>
            <a:off x="-76804" y="501125"/>
            <a:ext cx="12367845" cy="1216024"/>
          </a:xfrm>
        </p:spPr>
        <p:txBody>
          <a:bodyPr>
            <a:normAutofit/>
          </a:bodyPr>
          <a:lstStyle/>
          <a:p>
            <a:pPr algn="ctr"/>
            <a:r>
              <a:rPr lang="en-CA" b="1" dirty="0">
                <a:effectLst/>
                <a:latin typeface="Calibri Light" panose="020F0302020204030204" pitchFamily="34" charset="0"/>
                <a:ea typeface="游ゴシック Light" panose="020B0300000000000000" pitchFamily="50" charset="-128"/>
                <a:cs typeface="Times New Roman" panose="02020603050405020304" pitchFamily="18" charset="0"/>
              </a:rPr>
              <a:t>Results and Discussion II – K-means Results for Shinagawa and Sapporo</a:t>
            </a:r>
            <a:endParaRPr lang="en-CA" dirty="0"/>
          </a:p>
        </p:txBody>
      </p:sp>
      <p:sp>
        <p:nvSpPr>
          <p:cNvPr id="14" name="Freeform: Shape 13">
            <a:extLst>
              <a:ext uri="{FF2B5EF4-FFF2-40B4-BE49-F238E27FC236}">
                <a16:creationId xmlns:a16="http://schemas.microsoft.com/office/drawing/2014/main" id="{798DAB7D-3A31-4ABA-87BC-3DC434358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248399"/>
            <a:ext cx="12192000" cy="609602"/>
          </a:xfrm>
          <a:custGeom>
            <a:avLst/>
            <a:gdLst>
              <a:gd name="connsiteX0" fmla="*/ 5427496 w 12192000"/>
              <a:gd name="connsiteY0" fmla="*/ 48 h 843657"/>
              <a:gd name="connsiteX1" fmla="*/ 5725893 w 12192000"/>
              <a:gd name="connsiteY1" fmla="*/ 21789 h 843657"/>
              <a:gd name="connsiteX2" fmla="*/ 5843016 w 12192000"/>
              <a:gd name="connsiteY2" fmla="*/ 15229 h 843657"/>
              <a:gd name="connsiteX3" fmla="*/ 5846849 w 12192000"/>
              <a:gd name="connsiteY3" fmla="*/ 32983 h 843657"/>
              <a:gd name="connsiteX4" fmla="*/ 5899818 w 12192000"/>
              <a:gd name="connsiteY4" fmla="*/ 25502 h 843657"/>
              <a:gd name="connsiteX5" fmla="*/ 6034990 w 12192000"/>
              <a:gd name="connsiteY5" fmla="*/ 39501 h 843657"/>
              <a:gd name="connsiteX6" fmla="*/ 6231181 w 12192000"/>
              <a:gd name="connsiteY6" fmla="*/ 59432 h 843657"/>
              <a:gd name="connsiteX7" fmla="*/ 6336161 w 12192000"/>
              <a:gd name="connsiteY7" fmla="*/ 80469 h 843657"/>
              <a:gd name="connsiteX8" fmla="*/ 6424286 w 12192000"/>
              <a:gd name="connsiteY8" fmla="*/ 80202 h 843657"/>
              <a:gd name="connsiteX9" fmla="*/ 6498206 w 12192000"/>
              <a:gd name="connsiteY9" fmla="*/ 88921 h 843657"/>
              <a:gd name="connsiteX10" fmla="*/ 6524438 w 12192000"/>
              <a:gd name="connsiteY10" fmla="*/ 92235 h 843657"/>
              <a:gd name="connsiteX11" fmla="*/ 6528543 w 12192000"/>
              <a:gd name="connsiteY11" fmla="*/ 96055 h 843657"/>
              <a:gd name="connsiteX12" fmla="*/ 6550787 w 12192000"/>
              <a:gd name="connsiteY12" fmla="*/ 79748 h 843657"/>
              <a:gd name="connsiteX13" fmla="*/ 6638443 w 12192000"/>
              <a:gd name="connsiteY13" fmla="*/ 117301 h 843657"/>
              <a:gd name="connsiteX14" fmla="*/ 6639771 w 12192000"/>
              <a:gd name="connsiteY14" fmla="*/ 116273 h 843657"/>
              <a:gd name="connsiteX15" fmla="*/ 6733110 w 12192000"/>
              <a:gd name="connsiteY15" fmla="*/ 109431 h 843657"/>
              <a:gd name="connsiteX16" fmla="*/ 6823638 w 12192000"/>
              <a:gd name="connsiteY16" fmla="*/ 103653 h 843657"/>
              <a:gd name="connsiteX17" fmla="*/ 6834898 w 12192000"/>
              <a:gd name="connsiteY17" fmla="*/ 105044 h 843657"/>
              <a:gd name="connsiteX18" fmla="*/ 6835271 w 12192000"/>
              <a:gd name="connsiteY18" fmla="*/ 104811 h 843657"/>
              <a:gd name="connsiteX19" fmla="*/ 6847445 w 12192000"/>
              <a:gd name="connsiteY19" fmla="*/ 105763 h 843657"/>
              <a:gd name="connsiteX20" fmla="*/ 6855429 w 12192000"/>
              <a:gd name="connsiteY20" fmla="*/ 107584 h 843657"/>
              <a:gd name="connsiteX21" fmla="*/ 6923302 w 12192000"/>
              <a:gd name="connsiteY21" fmla="*/ 131290 h 843657"/>
              <a:gd name="connsiteX22" fmla="*/ 7046891 w 12192000"/>
              <a:gd name="connsiteY22" fmla="*/ 109264 h 843657"/>
              <a:gd name="connsiteX23" fmla="*/ 7233811 w 12192000"/>
              <a:gd name="connsiteY23" fmla="*/ 127598 h 843657"/>
              <a:gd name="connsiteX24" fmla="*/ 7371301 w 12192000"/>
              <a:gd name="connsiteY24" fmla="*/ 118421 h 843657"/>
              <a:gd name="connsiteX25" fmla="*/ 7574701 w 12192000"/>
              <a:gd name="connsiteY25" fmla="*/ 190435 h 843657"/>
              <a:gd name="connsiteX26" fmla="*/ 7580910 w 12192000"/>
              <a:gd name="connsiteY26" fmla="*/ 199699 h 843657"/>
              <a:gd name="connsiteX27" fmla="*/ 7592267 w 12192000"/>
              <a:gd name="connsiteY27" fmla="*/ 206716 h 843657"/>
              <a:gd name="connsiteX28" fmla="*/ 7594969 w 12192000"/>
              <a:gd name="connsiteY28" fmla="*/ 206552 h 843657"/>
              <a:gd name="connsiteX29" fmla="*/ 7612066 w 12192000"/>
              <a:gd name="connsiteY29" fmla="*/ 211669 h 843657"/>
              <a:gd name="connsiteX30" fmla="*/ 7613197 w 12192000"/>
              <a:gd name="connsiteY30" fmla="*/ 214836 h 843657"/>
              <a:gd name="connsiteX31" fmla="*/ 7624109 w 12192000"/>
              <a:gd name="connsiteY31" fmla="*/ 218987 h 843657"/>
              <a:gd name="connsiteX32" fmla="*/ 7643393 w 12192000"/>
              <a:gd name="connsiteY32" fmla="*/ 228895 h 843657"/>
              <a:gd name="connsiteX33" fmla="*/ 7649074 w 12192000"/>
              <a:gd name="connsiteY33" fmla="*/ 229127 h 843657"/>
              <a:gd name="connsiteX34" fmla="*/ 7681385 w 12192000"/>
              <a:gd name="connsiteY34" fmla="*/ 241546 h 843657"/>
              <a:gd name="connsiteX35" fmla="*/ 7682814 w 12192000"/>
              <a:gd name="connsiteY35" fmla="*/ 240947 h 843657"/>
              <a:gd name="connsiteX36" fmla="*/ 7696214 w 12192000"/>
              <a:gd name="connsiteY36" fmla="*/ 241085 h 843657"/>
              <a:gd name="connsiteX37" fmla="*/ 7819450 w 12192000"/>
              <a:gd name="connsiteY37" fmla="*/ 251097 h 843657"/>
              <a:gd name="connsiteX38" fmla="*/ 7826804 w 12192000"/>
              <a:gd name="connsiteY38" fmla="*/ 253271 h 843657"/>
              <a:gd name="connsiteX39" fmla="*/ 7827179 w 12192000"/>
              <a:gd name="connsiteY39" fmla="*/ 253144 h 843657"/>
              <a:gd name="connsiteX40" fmla="*/ 7835389 w 12192000"/>
              <a:gd name="connsiteY40" fmla="*/ 255095 h 843657"/>
              <a:gd name="connsiteX41" fmla="*/ 7840212 w 12192000"/>
              <a:gd name="connsiteY41" fmla="*/ 257235 h 843657"/>
              <a:gd name="connsiteX42" fmla="*/ 7854477 w 12192000"/>
              <a:gd name="connsiteY42" fmla="*/ 261452 h 843657"/>
              <a:gd name="connsiteX43" fmla="*/ 7925416 w 12192000"/>
              <a:gd name="connsiteY43" fmla="*/ 250871 h 843657"/>
              <a:gd name="connsiteX44" fmla="*/ 8027820 w 12192000"/>
              <a:gd name="connsiteY44" fmla="*/ 237431 h 843657"/>
              <a:gd name="connsiteX45" fmla="*/ 8082003 w 12192000"/>
              <a:gd name="connsiteY45" fmla="*/ 258480 h 843657"/>
              <a:gd name="connsiteX46" fmla="*/ 8258788 w 12192000"/>
              <a:gd name="connsiteY46" fmla="*/ 272192 h 843657"/>
              <a:gd name="connsiteX47" fmla="*/ 8292894 w 12192000"/>
              <a:gd name="connsiteY47" fmla="*/ 269919 h 843657"/>
              <a:gd name="connsiteX48" fmla="*/ 8297864 w 12192000"/>
              <a:gd name="connsiteY48" fmla="*/ 268332 h 843657"/>
              <a:gd name="connsiteX49" fmla="*/ 8304197 w 12192000"/>
              <a:gd name="connsiteY49" fmla="*/ 267834 h 843657"/>
              <a:gd name="connsiteX50" fmla="*/ 8320276 w 12192000"/>
              <a:gd name="connsiteY50" fmla="*/ 270133 h 843657"/>
              <a:gd name="connsiteX51" fmla="*/ 8326122 w 12192000"/>
              <a:gd name="connsiteY51" fmla="*/ 271603 h 843657"/>
              <a:gd name="connsiteX52" fmla="*/ 8335105 w 12192000"/>
              <a:gd name="connsiteY52" fmla="*/ 272466 h 843657"/>
              <a:gd name="connsiteX53" fmla="*/ 8335390 w 12192000"/>
              <a:gd name="connsiteY53" fmla="*/ 272295 h 843657"/>
              <a:gd name="connsiteX54" fmla="*/ 8383421 w 12192000"/>
              <a:gd name="connsiteY54" fmla="*/ 274638 h 843657"/>
              <a:gd name="connsiteX55" fmla="*/ 8443863 w 12192000"/>
              <a:gd name="connsiteY55" fmla="*/ 268710 h 843657"/>
              <a:gd name="connsiteX56" fmla="*/ 8467401 w 12192000"/>
              <a:gd name="connsiteY56" fmla="*/ 267736 h 843657"/>
              <a:gd name="connsiteX57" fmla="*/ 8480310 w 12192000"/>
              <a:gd name="connsiteY57" fmla="*/ 266190 h 843657"/>
              <a:gd name="connsiteX58" fmla="*/ 8481334 w 12192000"/>
              <a:gd name="connsiteY58" fmla="*/ 265430 h 843657"/>
              <a:gd name="connsiteX59" fmla="*/ 8519400 w 12192000"/>
              <a:gd name="connsiteY59" fmla="*/ 273417 h 843657"/>
              <a:gd name="connsiteX60" fmla="*/ 8673416 w 12192000"/>
              <a:gd name="connsiteY60" fmla="*/ 324197 h 843657"/>
              <a:gd name="connsiteX61" fmla="*/ 8915200 w 12192000"/>
              <a:gd name="connsiteY61" fmla="*/ 356781 h 843657"/>
              <a:gd name="connsiteX62" fmla="*/ 9059198 w 12192000"/>
              <a:gd name="connsiteY62" fmla="*/ 364924 h 843657"/>
              <a:gd name="connsiteX63" fmla="*/ 9178845 w 12192000"/>
              <a:gd name="connsiteY63" fmla="*/ 379331 h 843657"/>
              <a:gd name="connsiteX64" fmla="*/ 9291225 w 12192000"/>
              <a:gd name="connsiteY64" fmla="*/ 384156 h 843657"/>
              <a:gd name="connsiteX65" fmla="*/ 9370554 w 12192000"/>
              <a:gd name="connsiteY65" fmla="*/ 395218 h 843657"/>
              <a:gd name="connsiteX66" fmla="*/ 9413541 w 12192000"/>
              <a:gd name="connsiteY66" fmla="*/ 394032 h 843657"/>
              <a:gd name="connsiteX67" fmla="*/ 9457933 w 12192000"/>
              <a:gd name="connsiteY67" fmla="*/ 395525 h 843657"/>
              <a:gd name="connsiteX68" fmla="*/ 9592718 w 12192000"/>
              <a:gd name="connsiteY68" fmla="*/ 403735 h 843657"/>
              <a:gd name="connsiteX69" fmla="*/ 9668575 w 12192000"/>
              <a:gd name="connsiteY69" fmla="*/ 410688 h 843657"/>
              <a:gd name="connsiteX70" fmla="*/ 9715652 w 12192000"/>
              <a:gd name="connsiteY70" fmla="*/ 411123 h 843657"/>
              <a:gd name="connsiteX71" fmla="*/ 9777853 w 12192000"/>
              <a:gd name="connsiteY71" fmla="*/ 400831 h 843657"/>
              <a:gd name="connsiteX72" fmla="*/ 9851249 w 12192000"/>
              <a:gd name="connsiteY72" fmla="*/ 415333 h 843657"/>
              <a:gd name="connsiteX73" fmla="*/ 9976759 w 12192000"/>
              <a:gd name="connsiteY73" fmla="*/ 429768 h 843657"/>
              <a:gd name="connsiteX74" fmla="*/ 10190155 w 12192000"/>
              <a:gd name="connsiteY74" fmla="*/ 473343 h 843657"/>
              <a:gd name="connsiteX75" fmla="*/ 10283621 w 12192000"/>
              <a:gd name="connsiteY75" fmla="*/ 482672 h 843657"/>
              <a:gd name="connsiteX76" fmla="*/ 10363623 w 12192000"/>
              <a:gd name="connsiteY76" fmla="*/ 479281 h 843657"/>
              <a:gd name="connsiteX77" fmla="*/ 10418680 w 12192000"/>
              <a:gd name="connsiteY77" fmla="*/ 481335 h 843657"/>
              <a:gd name="connsiteX78" fmla="*/ 10476232 w 12192000"/>
              <a:gd name="connsiteY78" fmla="*/ 487929 h 843657"/>
              <a:gd name="connsiteX79" fmla="*/ 10477443 w 12192000"/>
              <a:gd name="connsiteY79" fmla="*/ 488348 h 843657"/>
              <a:gd name="connsiteX80" fmla="*/ 10478546 w 12192000"/>
              <a:gd name="connsiteY80" fmla="*/ 484593 h 843657"/>
              <a:gd name="connsiteX81" fmla="*/ 10522544 w 12192000"/>
              <a:gd name="connsiteY81" fmla="*/ 483599 h 843657"/>
              <a:gd name="connsiteX82" fmla="*/ 10525940 w 12192000"/>
              <a:gd name="connsiteY82" fmla="*/ 488575 h 843657"/>
              <a:gd name="connsiteX83" fmla="*/ 10527978 w 12192000"/>
              <a:gd name="connsiteY83" fmla="*/ 487468 h 843657"/>
              <a:gd name="connsiteX84" fmla="*/ 10551856 w 12192000"/>
              <a:gd name="connsiteY84" fmla="*/ 495400 h 843657"/>
              <a:gd name="connsiteX85" fmla="*/ 10651180 w 12192000"/>
              <a:gd name="connsiteY85" fmla="*/ 481776 h 843657"/>
              <a:gd name="connsiteX86" fmla="*/ 10692407 w 12192000"/>
              <a:gd name="connsiteY86" fmla="*/ 479535 h 843657"/>
              <a:gd name="connsiteX87" fmla="*/ 10805173 w 12192000"/>
              <a:gd name="connsiteY87" fmla="*/ 469286 h 843657"/>
              <a:gd name="connsiteX88" fmla="*/ 10918240 w 12192000"/>
              <a:gd name="connsiteY88" fmla="*/ 455873 h 843657"/>
              <a:gd name="connsiteX89" fmla="*/ 10985893 w 12192000"/>
              <a:gd name="connsiteY89" fmla="*/ 430155 h 843657"/>
              <a:gd name="connsiteX90" fmla="*/ 11078762 w 12192000"/>
              <a:gd name="connsiteY90" fmla="*/ 421051 h 843657"/>
              <a:gd name="connsiteX91" fmla="*/ 11113454 w 12192000"/>
              <a:gd name="connsiteY91" fmla="*/ 390853 h 843657"/>
              <a:gd name="connsiteX92" fmla="*/ 11262187 w 12192000"/>
              <a:gd name="connsiteY92" fmla="*/ 378634 h 843657"/>
              <a:gd name="connsiteX93" fmla="*/ 11357725 w 12192000"/>
              <a:gd name="connsiteY93" fmla="*/ 347628 h 843657"/>
              <a:gd name="connsiteX94" fmla="*/ 11514053 w 12192000"/>
              <a:gd name="connsiteY94" fmla="*/ 323566 h 843657"/>
              <a:gd name="connsiteX95" fmla="*/ 11560799 w 12192000"/>
              <a:gd name="connsiteY95" fmla="*/ 310945 h 843657"/>
              <a:gd name="connsiteX96" fmla="*/ 11555095 w 12192000"/>
              <a:gd name="connsiteY96" fmla="*/ 330247 h 843657"/>
              <a:gd name="connsiteX97" fmla="*/ 11601935 w 12192000"/>
              <a:gd name="connsiteY97" fmla="*/ 336765 h 843657"/>
              <a:gd name="connsiteX98" fmla="*/ 11689326 w 12192000"/>
              <a:gd name="connsiteY98" fmla="*/ 303103 h 843657"/>
              <a:gd name="connsiteX99" fmla="*/ 11889311 w 12192000"/>
              <a:gd name="connsiteY99" fmla="*/ 296043 h 843657"/>
              <a:gd name="connsiteX100" fmla="*/ 11894969 w 12192000"/>
              <a:gd name="connsiteY100" fmla="*/ 296953 h 843657"/>
              <a:gd name="connsiteX101" fmla="*/ 11890989 w 12192000"/>
              <a:gd name="connsiteY101" fmla="*/ 298008 h 843657"/>
              <a:gd name="connsiteX102" fmla="*/ 11895904 w 12192000"/>
              <a:gd name="connsiteY102" fmla="*/ 297102 h 843657"/>
              <a:gd name="connsiteX103" fmla="*/ 11894969 w 12192000"/>
              <a:gd name="connsiteY103" fmla="*/ 296953 h 843657"/>
              <a:gd name="connsiteX104" fmla="*/ 11896981 w 12192000"/>
              <a:gd name="connsiteY104" fmla="*/ 296418 h 843657"/>
              <a:gd name="connsiteX105" fmla="*/ 11931533 w 12192000"/>
              <a:gd name="connsiteY105" fmla="*/ 322577 h 843657"/>
              <a:gd name="connsiteX106" fmla="*/ 11970826 w 12192000"/>
              <a:gd name="connsiteY106" fmla="*/ 284547 h 843657"/>
              <a:gd name="connsiteX107" fmla="*/ 11998411 w 12192000"/>
              <a:gd name="connsiteY107" fmla="*/ 275459 h 843657"/>
              <a:gd name="connsiteX108" fmla="*/ 12070284 w 12192000"/>
              <a:gd name="connsiteY108" fmla="*/ 252823 h 843657"/>
              <a:gd name="connsiteX109" fmla="*/ 12149273 w 12192000"/>
              <a:gd name="connsiteY109" fmla="*/ 283340 h 843657"/>
              <a:gd name="connsiteX110" fmla="*/ 12192000 w 12192000"/>
              <a:gd name="connsiteY110" fmla="*/ 293933 h 843657"/>
              <a:gd name="connsiteX111" fmla="*/ 12192000 w 12192000"/>
              <a:gd name="connsiteY111" fmla="*/ 843657 h 843657"/>
              <a:gd name="connsiteX112" fmla="*/ 0 w 12192000"/>
              <a:gd name="connsiteY112" fmla="*/ 843657 h 843657"/>
              <a:gd name="connsiteX113" fmla="*/ 0 w 12192000"/>
              <a:gd name="connsiteY113" fmla="*/ 517671 h 843657"/>
              <a:gd name="connsiteX114" fmla="*/ 62970 w 12192000"/>
              <a:gd name="connsiteY114" fmla="*/ 497349 h 843657"/>
              <a:gd name="connsiteX115" fmla="*/ 163102 w 12192000"/>
              <a:gd name="connsiteY115" fmla="*/ 486965 h 843657"/>
              <a:gd name="connsiteX116" fmla="*/ 327347 w 12192000"/>
              <a:gd name="connsiteY116" fmla="*/ 474218 h 843657"/>
              <a:gd name="connsiteX117" fmla="*/ 616456 w 12192000"/>
              <a:gd name="connsiteY117" fmla="*/ 448171 h 843657"/>
              <a:gd name="connsiteX118" fmla="*/ 805377 w 12192000"/>
              <a:gd name="connsiteY118" fmla="*/ 441830 h 843657"/>
              <a:gd name="connsiteX119" fmla="*/ 937261 w 12192000"/>
              <a:gd name="connsiteY119" fmla="*/ 436268 h 843657"/>
              <a:gd name="connsiteX120" fmla="*/ 1139080 w 12192000"/>
              <a:gd name="connsiteY120" fmla="*/ 358865 h 843657"/>
              <a:gd name="connsiteX121" fmla="*/ 1319302 w 12192000"/>
              <a:gd name="connsiteY121" fmla="*/ 308917 h 843657"/>
              <a:gd name="connsiteX122" fmla="*/ 1385386 w 12192000"/>
              <a:gd name="connsiteY122" fmla="*/ 296402 h 843657"/>
              <a:gd name="connsiteX123" fmla="*/ 1404278 w 12192000"/>
              <a:gd name="connsiteY123" fmla="*/ 282186 h 843657"/>
              <a:gd name="connsiteX124" fmla="*/ 1431509 w 12192000"/>
              <a:gd name="connsiteY124" fmla="*/ 282637 h 843657"/>
              <a:gd name="connsiteX125" fmla="*/ 1479635 w 12192000"/>
              <a:gd name="connsiteY125" fmla="*/ 281452 h 843657"/>
              <a:gd name="connsiteX126" fmla="*/ 1522846 w 12192000"/>
              <a:gd name="connsiteY126" fmla="*/ 286636 h 843657"/>
              <a:gd name="connsiteX127" fmla="*/ 1744857 w 12192000"/>
              <a:gd name="connsiteY127" fmla="*/ 299498 h 843657"/>
              <a:gd name="connsiteX128" fmla="*/ 1800399 w 12192000"/>
              <a:gd name="connsiteY128" fmla="*/ 286471 h 843657"/>
              <a:gd name="connsiteX129" fmla="*/ 1829679 w 12192000"/>
              <a:gd name="connsiteY129" fmla="*/ 279899 h 843657"/>
              <a:gd name="connsiteX130" fmla="*/ 1848467 w 12192000"/>
              <a:gd name="connsiteY130" fmla="*/ 280085 h 843657"/>
              <a:gd name="connsiteX131" fmla="*/ 1919990 w 12192000"/>
              <a:gd name="connsiteY131" fmla="*/ 280551 h 843657"/>
              <a:gd name="connsiteX132" fmla="*/ 1947318 w 12192000"/>
              <a:gd name="connsiteY132" fmla="*/ 275157 h 843657"/>
              <a:gd name="connsiteX133" fmla="*/ 2052662 w 12192000"/>
              <a:gd name="connsiteY133" fmla="*/ 260377 h 843657"/>
              <a:gd name="connsiteX134" fmla="*/ 2142850 w 12192000"/>
              <a:gd name="connsiteY134" fmla="*/ 253103 h 843657"/>
              <a:gd name="connsiteX135" fmla="*/ 2207849 w 12192000"/>
              <a:gd name="connsiteY135" fmla="*/ 271590 h 843657"/>
              <a:gd name="connsiteX136" fmla="*/ 2213757 w 12192000"/>
              <a:gd name="connsiteY136" fmla="*/ 267429 h 843657"/>
              <a:gd name="connsiteX137" fmla="*/ 2258954 w 12192000"/>
              <a:gd name="connsiteY137" fmla="*/ 268589 h 843657"/>
              <a:gd name="connsiteX138" fmla="*/ 2416183 w 12192000"/>
              <a:gd name="connsiteY138" fmla="*/ 301325 h 843657"/>
              <a:gd name="connsiteX139" fmla="*/ 2504536 w 12192000"/>
              <a:gd name="connsiteY139" fmla="*/ 302799 h 843657"/>
              <a:gd name="connsiteX140" fmla="*/ 2536071 w 12192000"/>
              <a:gd name="connsiteY140" fmla="*/ 298698 h 843657"/>
              <a:gd name="connsiteX141" fmla="*/ 2588893 w 12192000"/>
              <a:gd name="connsiteY141" fmla="*/ 292112 h 843657"/>
              <a:gd name="connsiteX142" fmla="*/ 2628809 w 12192000"/>
              <a:gd name="connsiteY142" fmla="*/ 275805 h 843657"/>
              <a:gd name="connsiteX143" fmla="*/ 2672807 w 12192000"/>
              <a:gd name="connsiteY143" fmla="*/ 274811 h 843657"/>
              <a:gd name="connsiteX144" fmla="*/ 2682466 w 12192000"/>
              <a:gd name="connsiteY144" fmla="*/ 289307 h 843657"/>
              <a:gd name="connsiteX145" fmla="*/ 2801443 w 12192000"/>
              <a:gd name="connsiteY145" fmla="*/ 272988 h 843657"/>
              <a:gd name="connsiteX146" fmla="*/ 2842670 w 12192000"/>
              <a:gd name="connsiteY146" fmla="*/ 270747 h 843657"/>
              <a:gd name="connsiteX147" fmla="*/ 2955436 w 12192000"/>
              <a:gd name="connsiteY147" fmla="*/ 260498 h 843657"/>
              <a:gd name="connsiteX148" fmla="*/ 3068503 w 12192000"/>
              <a:gd name="connsiteY148" fmla="*/ 247085 h 843657"/>
              <a:gd name="connsiteX149" fmla="*/ 3136157 w 12192000"/>
              <a:gd name="connsiteY149" fmla="*/ 221367 h 843657"/>
              <a:gd name="connsiteX150" fmla="*/ 3229025 w 12192000"/>
              <a:gd name="connsiteY150" fmla="*/ 212263 h 843657"/>
              <a:gd name="connsiteX151" fmla="*/ 3263717 w 12192000"/>
              <a:gd name="connsiteY151" fmla="*/ 182064 h 843657"/>
              <a:gd name="connsiteX152" fmla="*/ 3412450 w 12192000"/>
              <a:gd name="connsiteY152" fmla="*/ 169845 h 843657"/>
              <a:gd name="connsiteX153" fmla="*/ 3507988 w 12192000"/>
              <a:gd name="connsiteY153" fmla="*/ 138840 h 843657"/>
              <a:gd name="connsiteX154" fmla="*/ 3664316 w 12192000"/>
              <a:gd name="connsiteY154" fmla="*/ 114777 h 843657"/>
              <a:gd name="connsiteX155" fmla="*/ 3711062 w 12192000"/>
              <a:gd name="connsiteY155" fmla="*/ 102156 h 843657"/>
              <a:gd name="connsiteX156" fmla="*/ 3705359 w 12192000"/>
              <a:gd name="connsiteY156" fmla="*/ 121458 h 843657"/>
              <a:gd name="connsiteX157" fmla="*/ 3752198 w 12192000"/>
              <a:gd name="connsiteY157" fmla="*/ 127977 h 843657"/>
              <a:gd name="connsiteX158" fmla="*/ 3839589 w 12192000"/>
              <a:gd name="connsiteY158" fmla="*/ 94314 h 843657"/>
              <a:gd name="connsiteX159" fmla="*/ 4039575 w 12192000"/>
              <a:gd name="connsiteY159" fmla="*/ 87255 h 843657"/>
              <a:gd name="connsiteX160" fmla="*/ 4045232 w 12192000"/>
              <a:gd name="connsiteY160" fmla="*/ 88164 h 843657"/>
              <a:gd name="connsiteX161" fmla="*/ 4041253 w 12192000"/>
              <a:gd name="connsiteY161" fmla="*/ 89220 h 843657"/>
              <a:gd name="connsiteX162" fmla="*/ 4046168 w 12192000"/>
              <a:gd name="connsiteY162" fmla="*/ 88314 h 843657"/>
              <a:gd name="connsiteX163" fmla="*/ 4045232 w 12192000"/>
              <a:gd name="connsiteY163" fmla="*/ 88164 h 843657"/>
              <a:gd name="connsiteX164" fmla="*/ 4047244 w 12192000"/>
              <a:gd name="connsiteY164" fmla="*/ 87630 h 843657"/>
              <a:gd name="connsiteX165" fmla="*/ 4081797 w 12192000"/>
              <a:gd name="connsiteY165" fmla="*/ 113788 h 843657"/>
              <a:gd name="connsiteX166" fmla="*/ 4121089 w 12192000"/>
              <a:gd name="connsiteY166" fmla="*/ 75758 h 843657"/>
              <a:gd name="connsiteX167" fmla="*/ 4148674 w 12192000"/>
              <a:gd name="connsiteY167" fmla="*/ 66671 h 843657"/>
              <a:gd name="connsiteX168" fmla="*/ 4220548 w 12192000"/>
              <a:gd name="connsiteY168" fmla="*/ 44035 h 843657"/>
              <a:gd name="connsiteX169" fmla="*/ 4354249 w 12192000"/>
              <a:gd name="connsiteY169" fmla="*/ 88116 h 843657"/>
              <a:gd name="connsiteX170" fmla="*/ 4549237 w 12192000"/>
              <a:gd name="connsiteY170" fmla="*/ 79806 h 843657"/>
              <a:gd name="connsiteX171" fmla="*/ 4796679 w 12192000"/>
              <a:gd name="connsiteY171" fmla="*/ 108111 h 843657"/>
              <a:gd name="connsiteX172" fmla="*/ 4928657 w 12192000"/>
              <a:gd name="connsiteY172" fmla="*/ 111604 h 843657"/>
              <a:gd name="connsiteX173" fmla="*/ 5136768 w 12192000"/>
              <a:gd name="connsiteY173" fmla="*/ 48267 h 843657"/>
              <a:gd name="connsiteX174" fmla="*/ 5320899 w 12192000"/>
              <a:gd name="connsiteY174" fmla="*/ 10821 h 843657"/>
              <a:gd name="connsiteX175" fmla="*/ 5427496 w 12192000"/>
              <a:gd name="connsiteY175" fmla="*/ 48 h 843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843657">
                <a:moveTo>
                  <a:pt x="5427496" y="48"/>
                </a:moveTo>
                <a:cubicBezTo>
                  <a:pt x="5539522" y="-1167"/>
                  <a:pt x="5660629" y="21238"/>
                  <a:pt x="5725893" y="21789"/>
                </a:cubicBezTo>
                <a:cubicBezTo>
                  <a:pt x="5728883" y="21092"/>
                  <a:pt x="5807017" y="20526"/>
                  <a:pt x="5843016" y="15229"/>
                </a:cubicBezTo>
                <a:lnTo>
                  <a:pt x="5846849" y="32983"/>
                </a:lnTo>
                <a:lnTo>
                  <a:pt x="5899818" y="25502"/>
                </a:lnTo>
                <a:cubicBezTo>
                  <a:pt x="5978576" y="29224"/>
                  <a:pt x="5979762" y="33846"/>
                  <a:pt x="6034990" y="39501"/>
                </a:cubicBezTo>
                <a:cubicBezTo>
                  <a:pt x="6090217" y="45155"/>
                  <a:pt x="6180985" y="52604"/>
                  <a:pt x="6231181" y="59432"/>
                </a:cubicBezTo>
                <a:cubicBezTo>
                  <a:pt x="6281376" y="66260"/>
                  <a:pt x="6255083" y="72671"/>
                  <a:pt x="6336161" y="80469"/>
                </a:cubicBezTo>
                <a:cubicBezTo>
                  <a:pt x="6367899" y="78809"/>
                  <a:pt x="6388398" y="79505"/>
                  <a:pt x="6424286" y="80202"/>
                </a:cubicBezTo>
                <a:lnTo>
                  <a:pt x="6498206" y="88921"/>
                </a:lnTo>
                <a:cubicBezTo>
                  <a:pt x="6511924" y="88197"/>
                  <a:pt x="6519540" y="89722"/>
                  <a:pt x="6524438" y="92235"/>
                </a:cubicBezTo>
                <a:lnTo>
                  <a:pt x="6528543" y="96055"/>
                </a:lnTo>
                <a:lnTo>
                  <a:pt x="6550787" y="79748"/>
                </a:lnTo>
                <a:lnTo>
                  <a:pt x="6638443" y="117301"/>
                </a:lnTo>
                <a:lnTo>
                  <a:pt x="6639771" y="116273"/>
                </a:lnTo>
                <a:cubicBezTo>
                  <a:pt x="6661612" y="112323"/>
                  <a:pt x="6702466" y="111534"/>
                  <a:pt x="6733110" y="109431"/>
                </a:cubicBezTo>
                <a:cubicBezTo>
                  <a:pt x="6750270" y="113134"/>
                  <a:pt x="6804803" y="100717"/>
                  <a:pt x="6823638" y="103653"/>
                </a:cubicBezTo>
                <a:lnTo>
                  <a:pt x="6834898" y="105044"/>
                </a:lnTo>
                <a:lnTo>
                  <a:pt x="6835271" y="104811"/>
                </a:lnTo>
                <a:cubicBezTo>
                  <a:pt x="6838034" y="104559"/>
                  <a:pt x="6841861" y="104809"/>
                  <a:pt x="6847445" y="105763"/>
                </a:cubicBezTo>
                <a:lnTo>
                  <a:pt x="6855429" y="107584"/>
                </a:lnTo>
                <a:lnTo>
                  <a:pt x="6923302" y="131290"/>
                </a:lnTo>
                <a:lnTo>
                  <a:pt x="7046891" y="109264"/>
                </a:lnTo>
                <a:cubicBezTo>
                  <a:pt x="7109198" y="115376"/>
                  <a:pt x="7163425" y="116966"/>
                  <a:pt x="7233811" y="127598"/>
                </a:cubicBezTo>
                <a:cubicBezTo>
                  <a:pt x="7295557" y="125883"/>
                  <a:pt x="7306408" y="101921"/>
                  <a:pt x="7371301" y="118421"/>
                </a:cubicBezTo>
                <a:cubicBezTo>
                  <a:pt x="7428238" y="129077"/>
                  <a:pt x="7510607" y="192508"/>
                  <a:pt x="7574701" y="190435"/>
                </a:cubicBezTo>
                <a:cubicBezTo>
                  <a:pt x="7575517" y="193901"/>
                  <a:pt x="7577730" y="196953"/>
                  <a:pt x="7580910" y="199699"/>
                </a:cubicBezTo>
                <a:lnTo>
                  <a:pt x="7592267" y="206716"/>
                </a:lnTo>
                <a:lnTo>
                  <a:pt x="7594969" y="206552"/>
                </a:lnTo>
                <a:cubicBezTo>
                  <a:pt x="7605059" y="207466"/>
                  <a:pt x="7609760" y="209355"/>
                  <a:pt x="7612066" y="211669"/>
                </a:cubicBezTo>
                <a:lnTo>
                  <a:pt x="7613197" y="214836"/>
                </a:lnTo>
                <a:lnTo>
                  <a:pt x="7624109" y="218987"/>
                </a:lnTo>
                <a:lnTo>
                  <a:pt x="7643393" y="228895"/>
                </a:lnTo>
                <a:lnTo>
                  <a:pt x="7649074" y="229127"/>
                </a:lnTo>
                <a:lnTo>
                  <a:pt x="7681385" y="241546"/>
                </a:lnTo>
                <a:lnTo>
                  <a:pt x="7682814" y="240947"/>
                </a:lnTo>
                <a:cubicBezTo>
                  <a:pt x="7686754" y="239889"/>
                  <a:pt x="7691050" y="239641"/>
                  <a:pt x="7696214" y="241085"/>
                </a:cubicBezTo>
                <a:lnTo>
                  <a:pt x="7819450" y="251097"/>
                </a:lnTo>
                <a:lnTo>
                  <a:pt x="7826804" y="253271"/>
                </a:lnTo>
                <a:lnTo>
                  <a:pt x="7827179" y="253144"/>
                </a:lnTo>
                <a:cubicBezTo>
                  <a:pt x="7829262" y="253251"/>
                  <a:pt x="7831866" y="253829"/>
                  <a:pt x="7835389" y="255095"/>
                </a:cubicBezTo>
                <a:lnTo>
                  <a:pt x="7840212" y="257235"/>
                </a:lnTo>
                <a:lnTo>
                  <a:pt x="7854477" y="261452"/>
                </a:lnTo>
                <a:lnTo>
                  <a:pt x="7925416" y="250871"/>
                </a:lnTo>
                <a:cubicBezTo>
                  <a:pt x="7968549" y="254776"/>
                  <a:pt x="7991532" y="223503"/>
                  <a:pt x="8027820" y="237431"/>
                </a:cubicBezTo>
                <a:cubicBezTo>
                  <a:pt x="8068225" y="241026"/>
                  <a:pt x="8049335" y="250837"/>
                  <a:pt x="8082003" y="258480"/>
                </a:cubicBezTo>
                <a:cubicBezTo>
                  <a:pt x="8118911" y="261016"/>
                  <a:pt x="8227791" y="271465"/>
                  <a:pt x="8258788" y="272192"/>
                </a:cubicBezTo>
                <a:cubicBezTo>
                  <a:pt x="8285356" y="257871"/>
                  <a:pt x="8284528" y="264250"/>
                  <a:pt x="8292894" y="269919"/>
                </a:cubicBezTo>
                <a:lnTo>
                  <a:pt x="8297864" y="268332"/>
                </a:lnTo>
                <a:lnTo>
                  <a:pt x="8304197" y="267834"/>
                </a:lnTo>
                <a:lnTo>
                  <a:pt x="8320276" y="270133"/>
                </a:lnTo>
                <a:lnTo>
                  <a:pt x="8326122" y="271603"/>
                </a:lnTo>
                <a:cubicBezTo>
                  <a:pt x="8330224" y="272389"/>
                  <a:pt x="8333047" y="272623"/>
                  <a:pt x="8335105" y="272466"/>
                </a:cubicBezTo>
                <a:lnTo>
                  <a:pt x="8335390" y="272295"/>
                </a:lnTo>
                <a:lnTo>
                  <a:pt x="8383421" y="274638"/>
                </a:lnTo>
                <a:cubicBezTo>
                  <a:pt x="8398105" y="264966"/>
                  <a:pt x="8442440" y="289516"/>
                  <a:pt x="8443863" y="268710"/>
                </a:cubicBezTo>
                <a:cubicBezTo>
                  <a:pt x="8461029" y="272153"/>
                  <a:pt x="8468950" y="281627"/>
                  <a:pt x="8467401" y="267736"/>
                </a:cubicBezTo>
                <a:cubicBezTo>
                  <a:pt x="8473175" y="268487"/>
                  <a:pt x="8477144" y="267709"/>
                  <a:pt x="8480310" y="266190"/>
                </a:cubicBezTo>
                <a:lnTo>
                  <a:pt x="8481334" y="265430"/>
                </a:lnTo>
                <a:lnTo>
                  <a:pt x="8519400" y="273417"/>
                </a:lnTo>
                <a:lnTo>
                  <a:pt x="8673416" y="324197"/>
                </a:lnTo>
                <a:cubicBezTo>
                  <a:pt x="8745894" y="327976"/>
                  <a:pt x="8849559" y="346603"/>
                  <a:pt x="8915200" y="356781"/>
                </a:cubicBezTo>
                <a:cubicBezTo>
                  <a:pt x="8932755" y="365773"/>
                  <a:pt x="9005876" y="371758"/>
                  <a:pt x="9059198" y="364924"/>
                </a:cubicBezTo>
                <a:lnTo>
                  <a:pt x="9178845" y="379331"/>
                </a:lnTo>
                <a:cubicBezTo>
                  <a:pt x="9219852" y="386336"/>
                  <a:pt x="9250133" y="384055"/>
                  <a:pt x="9291225" y="384156"/>
                </a:cubicBezTo>
                <a:cubicBezTo>
                  <a:pt x="9315636" y="387667"/>
                  <a:pt x="9329719" y="388016"/>
                  <a:pt x="9370554" y="395218"/>
                </a:cubicBezTo>
                <a:cubicBezTo>
                  <a:pt x="9378187" y="394560"/>
                  <a:pt x="9405932" y="395507"/>
                  <a:pt x="9413541" y="394032"/>
                </a:cubicBezTo>
                <a:lnTo>
                  <a:pt x="9457933" y="395525"/>
                </a:lnTo>
                <a:lnTo>
                  <a:pt x="9592718" y="403735"/>
                </a:lnTo>
                <a:cubicBezTo>
                  <a:pt x="9606379" y="409007"/>
                  <a:pt x="9655291" y="415471"/>
                  <a:pt x="9668575" y="410688"/>
                </a:cubicBezTo>
                <a:cubicBezTo>
                  <a:pt x="9679602" y="410798"/>
                  <a:pt x="9706602" y="416975"/>
                  <a:pt x="9715652" y="411123"/>
                </a:cubicBezTo>
                <a:cubicBezTo>
                  <a:pt x="9741103" y="416170"/>
                  <a:pt x="9768395" y="403710"/>
                  <a:pt x="9777853" y="400831"/>
                </a:cubicBezTo>
                <a:cubicBezTo>
                  <a:pt x="9805740" y="393796"/>
                  <a:pt x="9827401" y="416417"/>
                  <a:pt x="9851249" y="415333"/>
                </a:cubicBezTo>
                <a:cubicBezTo>
                  <a:pt x="9890629" y="418769"/>
                  <a:pt x="9948551" y="426335"/>
                  <a:pt x="9976759" y="429768"/>
                </a:cubicBezTo>
                <a:cubicBezTo>
                  <a:pt x="10039303" y="440942"/>
                  <a:pt x="10139010" y="464526"/>
                  <a:pt x="10190155" y="473343"/>
                </a:cubicBezTo>
                <a:cubicBezTo>
                  <a:pt x="10247801" y="482478"/>
                  <a:pt x="10217837" y="456410"/>
                  <a:pt x="10283621" y="482672"/>
                </a:cubicBezTo>
                <a:cubicBezTo>
                  <a:pt x="10314609" y="484053"/>
                  <a:pt x="10340423" y="481075"/>
                  <a:pt x="10363623" y="479281"/>
                </a:cubicBezTo>
                <a:cubicBezTo>
                  <a:pt x="10362575" y="468594"/>
                  <a:pt x="10390200" y="481546"/>
                  <a:pt x="10418680" y="481335"/>
                </a:cubicBezTo>
                <a:cubicBezTo>
                  <a:pt x="10435371" y="482382"/>
                  <a:pt x="10458706" y="485335"/>
                  <a:pt x="10476232" y="487929"/>
                </a:cubicBezTo>
                <a:lnTo>
                  <a:pt x="10477443" y="488348"/>
                </a:lnTo>
                <a:lnTo>
                  <a:pt x="10478546" y="484593"/>
                </a:lnTo>
                <a:cubicBezTo>
                  <a:pt x="10496869" y="473932"/>
                  <a:pt x="10504440" y="492791"/>
                  <a:pt x="10522544" y="483599"/>
                </a:cubicBezTo>
                <a:lnTo>
                  <a:pt x="10525940" y="488575"/>
                </a:lnTo>
                <a:lnTo>
                  <a:pt x="10527978" y="487468"/>
                </a:lnTo>
                <a:lnTo>
                  <a:pt x="10551856" y="495400"/>
                </a:lnTo>
                <a:lnTo>
                  <a:pt x="10651180" y="481776"/>
                </a:lnTo>
                <a:cubicBezTo>
                  <a:pt x="10666635" y="489439"/>
                  <a:pt x="10679569" y="486219"/>
                  <a:pt x="10692407" y="479535"/>
                </a:cubicBezTo>
                <a:cubicBezTo>
                  <a:pt x="10729215" y="482326"/>
                  <a:pt x="10763453" y="472539"/>
                  <a:pt x="10805173" y="469286"/>
                </a:cubicBezTo>
                <a:cubicBezTo>
                  <a:pt x="10849593" y="478609"/>
                  <a:pt x="10873661" y="459268"/>
                  <a:pt x="10918240" y="455873"/>
                </a:cubicBezTo>
                <a:cubicBezTo>
                  <a:pt x="10961126" y="475397"/>
                  <a:pt x="10948597" y="428686"/>
                  <a:pt x="10985893" y="430155"/>
                </a:cubicBezTo>
                <a:cubicBezTo>
                  <a:pt x="11045792" y="447988"/>
                  <a:pt x="10985190" y="414687"/>
                  <a:pt x="11078762" y="421051"/>
                </a:cubicBezTo>
                <a:cubicBezTo>
                  <a:pt x="11083925" y="424015"/>
                  <a:pt x="11114482" y="394913"/>
                  <a:pt x="11113454" y="390853"/>
                </a:cubicBezTo>
                <a:cubicBezTo>
                  <a:pt x="11133947" y="392405"/>
                  <a:pt x="11233066" y="373732"/>
                  <a:pt x="11262187" y="378634"/>
                </a:cubicBezTo>
                <a:cubicBezTo>
                  <a:pt x="11320092" y="367389"/>
                  <a:pt x="11316005" y="350805"/>
                  <a:pt x="11357725" y="347628"/>
                </a:cubicBezTo>
                <a:cubicBezTo>
                  <a:pt x="11394272" y="337523"/>
                  <a:pt x="11451549" y="336224"/>
                  <a:pt x="11514053" y="323566"/>
                </a:cubicBezTo>
                <a:lnTo>
                  <a:pt x="11560799" y="310945"/>
                </a:lnTo>
                <a:lnTo>
                  <a:pt x="11555095" y="330247"/>
                </a:lnTo>
                <a:cubicBezTo>
                  <a:pt x="11570115" y="329566"/>
                  <a:pt x="11599314" y="335563"/>
                  <a:pt x="11601935" y="336765"/>
                </a:cubicBezTo>
                <a:cubicBezTo>
                  <a:pt x="11636102" y="339048"/>
                  <a:pt x="11641430" y="309890"/>
                  <a:pt x="11689326" y="303103"/>
                </a:cubicBezTo>
                <a:cubicBezTo>
                  <a:pt x="11737222" y="296316"/>
                  <a:pt x="11853888" y="301002"/>
                  <a:pt x="11889311" y="296043"/>
                </a:cubicBezTo>
                <a:lnTo>
                  <a:pt x="11894969" y="296953"/>
                </a:lnTo>
                <a:lnTo>
                  <a:pt x="11890989" y="298008"/>
                </a:lnTo>
                <a:cubicBezTo>
                  <a:pt x="11892055" y="297992"/>
                  <a:pt x="11894939" y="297561"/>
                  <a:pt x="11895904" y="297102"/>
                </a:cubicBezTo>
                <a:lnTo>
                  <a:pt x="11894969" y="296953"/>
                </a:lnTo>
                <a:lnTo>
                  <a:pt x="11896981" y="296418"/>
                </a:lnTo>
                <a:cubicBezTo>
                  <a:pt x="11903286" y="295212"/>
                  <a:pt x="11910383" y="325786"/>
                  <a:pt x="11931533" y="322577"/>
                </a:cubicBezTo>
                <a:cubicBezTo>
                  <a:pt x="11942379" y="322584"/>
                  <a:pt x="11958231" y="288015"/>
                  <a:pt x="11970826" y="284547"/>
                </a:cubicBezTo>
                <a:lnTo>
                  <a:pt x="11998411" y="275459"/>
                </a:lnTo>
                <a:cubicBezTo>
                  <a:pt x="12014431" y="274432"/>
                  <a:pt x="12054264" y="253851"/>
                  <a:pt x="12070284" y="252823"/>
                </a:cubicBezTo>
                <a:cubicBezTo>
                  <a:pt x="12101953" y="269774"/>
                  <a:pt x="12127636" y="277970"/>
                  <a:pt x="12149273" y="283340"/>
                </a:cubicBezTo>
                <a:lnTo>
                  <a:pt x="12192000" y="293933"/>
                </a:lnTo>
                <a:lnTo>
                  <a:pt x="12192000" y="843657"/>
                </a:lnTo>
                <a:lnTo>
                  <a:pt x="0" y="843657"/>
                </a:lnTo>
                <a:lnTo>
                  <a:pt x="0" y="517671"/>
                </a:lnTo>
                <a:lnTo>
                  <a:pt x="62970" y="497349"/>
                </a:lnTo>
                <a:cubicBezTo>
                  <a:pt x="96818" y="489349"/>
                  <a:pt x="130274" y="485131"/>
                  <a:pt x="163102" y="486965"/>
                </a:cubicBezTo>
                <a:cubicBezTo>
                  <a:pt x="229273" y="516421"/>
                  <a:pt x="295464" y="465077"/>
                  <a:pt x="327347" y="474218"/>
                </a:cubicBezTo>
                <a:cubicBezTo>
                  <a:pt x="398278" y="461559"/>
                  <a:pt x="524389" y="465494"/>
                  <a:pt x="616456" y="448171"/>
                </a:cubicBezTo>
                <a:cubicBezTo>
                  <a:pt x="689761" y="448930"/>
                  <a:pt x="725233" y="436443"/>
                  <a:pt x="805377" y="441830"/>
                </a:cubicBezTo>
                <a:cubicBezTo>
                  <a:pt x="856514" y="450042"/>
                  <a:pt x="903636" y="447034"/>
                  <a:pt x="937261" y="436268"/>
                </a:cubicBezTo>
                <a:cubicBezTo>
                  <a:pt x="984382" y="427633"/>
                  <a:pt x="1086871" y="383843"/>
                  <a:pt x="1139080" y="358865"/>
                </a:cubicBezTo>
                <a:cubicBezTo>
                  <a:pt x="1171293" y="330806"/>
                  <a:pt x="1269341" y="356187"/>
                  <a:pt x="1319302" y="308917"/>
                </a:cubicBezTo>
                <a:cubicBezTo>
                  <a:pt x="1351293" y="315381"/>
                  <a:pt x="1370639" y="306651"/>
                  <a:pt x="1385386" y="296402"/>
                </a:cubicBezTo>
                <a:lnTo>
                  <a:pt x="1404278" y="282186"/>
                </a:lnTo>
                <a:lnTo>
                  <a:pt x="1431509" y="282637"/>
                </a:lnTo>
                <a:lnTo>
                  <a:pt x="1479635" y="281452"/>
                </a:lnTo>
                <a:lnTo>
                  <a:pt x="1522846" y="286636"/>
                </a:lnTo>
                <a:cubicBezTo>
                  <a:pt x="1607746" y="295741"/>
                  <a:pt x="1658262" y="297408"/>
                  <a:pt x="1744857" y="299498"/>
                </a:cubicBezTo>
                <a:cubicBezTo>
                  <a:pt x="1746802" y="298898"/>
                  <a:pt x="1772794" y="292779"/>
                  <a:pt x="1800399" y="286471"/>
                </a:cubicBezTo>
                <a:lnTo>
                  <a:pt x="1829679" y="279899"/>
                </a:lnTo>
                <a:lnTo>
                  <a:pt x="1848467" y="280085"/>
                </a:lnTo>
                <a:cubicBezTo>
                  <a:pt x="1862541" y="284929"/>
                  <a:pt x="1909246" y="287572"/>
                  <a:pt x="1919990" y="280551"/>
                </a:cubicBezTo>
                <a:cubicBezTo>
                  <a:pt x="1930120" y="279552"/>
                  <a:pt x="1940770" y="283009"/>
                  <a:pt x="1947318" y="275157"/>
                </a:cubicBezTo>
                <a:cubicBezTo>
                  <a:pt x="1969430" y="271795"/>
                  <a:pt x="2020074" y="264052"/>
                  <a:pt x="2052662" y="260377"/>
                </a:cubicBezTo>
                <a:cubicBezTo>
                  <a:pt x="2069011" y="271949"/>
                  <a:pt x="2098031" y="252728"/>
                  <a:pt x="2142850" y="253103"/>
                </a:cubicBezTo>
                <a:cubicBezTo>
                  <a:pt x="2160684" y="266415"/>
                  <a:pt x="2173071" y="253191"/>
                  <a:pt x="2207849" y="271590"/>
                </a:cubicBezTo>
                <a:cubicBezTo>
                  <a:pt x="2209481" y="270048"/>
                  <a:pt x="2211471" y="268648"/>
                  <a:pt x="2213757" y="267429"/>
                </a:cubicBezTo>
                <a:cubicBezTo>
                  <a:pt x="2227043" y="260354"/>
                  <a:pt x="2247279" y="260873"/>
                  <a:pt x="2258954" y="268589"/>
                </a:cubicBezTo>
                <a:cubicBezTo>
                  <a:pt x="2314759" y="293598"/>
                  <a:pt x="2367284" y="294725"/>
                  <a:pt x="2416183" y="301325"/>
                </a:cubicBezTo>
                <a:cubicBezTo>
                  <a:pt x="2471682" y="306236"/>
                  <a:pt x="2436502" y="278448"/>
                  <a:pt x="2504536" y="302799"/>
                </a:cubicBezTo>
                <a:cubicBezTo>
                  <a:pt x="2512619" y="293910"/>
                  <a:pt x="2521472" y="293787"/>
                  <a:pt x="2536071" y="298698"/>
                </a:cubicBezTo>
                <a:cubicBezTo>
                  <a:pt x="2563080" y="300400"/>
                  <a:pt x="2562424" y="277303"/>
                  <a:pt x="2588893" y="292112"/>
                </a:cubicBezTo>
                <a:cubicBezTo>
                  <a:pt x="2584764" y="279571"/>
                  <a:pt x="2640519" y="289099"/>
                  <a:pt x="2628809" y="275805"/>
                </a:cubicBezTo>
                <a:cubicBezTo>
                  <a:pt x="2647132" y="265144"/>
                  <a:pt x="2654703" y="284003"/>
                  <a:pt x="2672807" y="274811"/>
                </a:cubicBezTo>
                <a:cubicBezTo>
                  <a:pt x="2692689" y="273207"/>
                  <a:pt x="2660665" y="287642"/>
                  <a:pt x="2682466" y="289307"/>
                </a:cubicBezTo>
                <a:lnTo>
                  <a:pt x="2801443" y="272988"/>
                </a:lnTo>
                <a:cubicBezTo>
                  <a:pt x="2816898" y="280651"/>
                  <a:pt x="2829832" y="277431"/>
                  <a:pt x="2842670" y="270747"/>
                </a:cubicBezTo>
                <a:cubicBezTo>
                  <a:pt x="2879478" y="273538"/>
                  <a:pt x="2913716" y="263751"/>
                  <a:pt x="2955436" y="260498"/>
                </a:cubicBezTo>
                <a:cubicBezTo>
                  <a:pt x="2999857" y="269821"/>
                  <a:pt x="3023924" y="250480"/>
                  <a:pt x="3068503" y="247085"/>
                </a:cubicBezTo>
                <a:cubicBezTo>
                  <a:pt x="3111389" y="266609"/>
                  <a:pt x="3098860" y="219898"/>
                  <a:pt x="3136157" y="221367"/>
                </a:cubicBezTo>
                <a:cubicBezTo>
                  <a:pt x="3196055" y="239200"/>
                  <a:pt x="3135454" y="205899"/>
                  <a:pt x="3229025" y="212263"/>
                </a:cubicBezTo>
                <a:cubicBezTo>
                  <a:pt x="3234188" y="215227"/>
                  <a:pt x="3264745" y="186124"/>
                  <a:pt x="3263717" y="182064"/>
                </a:cubicBezTo>
                <a:cubicBezTo>
                  <a:pt x="3284210" y="183616"/>
                  <a:pt x="3383330" y="164943"/>
                  <a:pt x="3412450" y="169845"/>
                </a:cubicBezTo>
                <a:cubicBezTo>
                  <a:pt x="3470355" y="158600"/>
                  <a:pt x="3466269" y="142016"/>
                  <a:pt x="3507988" y="138840"/>
                </a:cubicBezTo>
                <a:cubicBezTo>
                  <a:pt x="3544535" y="128734"/>
                  <a:pt x="3601812" y="127435"/>
                  <a:pt x="3664316" y="114777"/>
                </a:cubicBezTo>
                <a:lnTo>
                  <a:pt x="3711062" y="102156"/>
                </a:lnTo>
                <a:lnTo>
                  <a:pt x="3705359" y="121458"/>
                </a:lnTo>
                <a:cubicBezTo>
                  <a:pt x="3720379" y="120778"/>
                  <a:pt x="3749577" y="126775"/>
                  <a:pt x="3752198" y="127977"/>
                </a:cubicBezTo>
                <a:cubicBezTo>
                  <a:pt x="3786365" y="130259"/>
                  <a:pt x="3791694" y="101101"/>
                  <a:pt x="3839589" y="94314"/>
                </a:cubicBezTo>
                <a:cubicBezTo>
                  <a:pt x="3887485" y="87527"/>
                  <a:pt x="4004152" y="92214"/>
                  <a:pt x="4039575" y="87255"/>
                </a:cubicBezTo>
                <a:lnTo>
                  <a:pt x="4045232" y="88164"/>
                </a:lnTo>
                <a:lnTo>
                  <a:pt x="4041253" y="89220"/>
                </a:lnTo>
                <a:cubicBezTo>
                  <a:pt x="4042318" y="89204"/>
                  <a:pt x="4045202" y="88772"/>
                  <a:pt x="4046168" y="88314"/>
                </a:cubicBezTo>
                <a:lnTo>
                  <a:pt x="4045232" y="88164"/>
                </a:lnTo>
                <a:lnTo>
                  <a:pt x="4047244" y="87630"/>
                </a:lnTo>
                <a:cubicBezTo>
                  <a:pt x="4053549" y="86424"/>
                  <a:pt x="4060647" y="116997"/>
                  <a:pt x="4081797" y="113788"/>
                </a:cubicBezTo>
                <a:cubicBezTo>
                  <a:pt x="4092642" y="113795"/>
                  <a:pt x="4108495" y="79226"/>
                  <a:pt x="4121089" y="75758"/>
                </a:cubicBezTo>
                <a:lnTo>
                  <a:pt x="4148674" y="66671"/>
                </a:lnTo>
                <a:cubicBezTo>
                  <a:pt x="4164695" y="65643"/>
                  <a:pt x="4204528" y="45062"/>
                  <a:pt x="4220548" y="44035"/>
                </a:cubicBezTo>
                <a:cubicBezTo>
                  <a:pt x="4283885" y="77935"/>
                  <a:pt x="4323280" y="76818"/>
                  <a:pt x="4354249" y="88116"/>
                </a:cubicBezTo>
                <a:cubicBezTo>
                  <a:pt x="4424521" y="97907"/>
                  <a:pt x="4455906" y="90768"/>
                  <a:pt x="4549237" y="79806"/>
                </a:cubicBezTo>
                <a:cubicBezTo>
                  <a:pt x="4622250" y="85587"/>
                  <a:pt x="4717263" y="97250"/>
                  <a:pt x="4796679" y="108111"/>
                </a:cubicBezTo>
                <a:cubicBezTo>
                  <a:pt x="4846927" y="119802"/>
                  <a:pt x="4894173" y="120032"/>
                  <a:pt x="4928657" y="111604"/>
                </a:cubicBezTo>
                <a:cubicBezTo>
                  <a:pt x="4976404" y="106223"/>
                  <a:pt x="5082489" y="69591"/>
                  <a:pt x="5136768" y="48267"/>
                </a:cubicBezTo>
                <a:cubicBezTo>
                  <a:pt x="5171389" y="22501"/>
                  <a:pt x="5266869" y="54523"/>
                  <a:pt x="5320899" y="10821"/>
                </a:cubicBezTo>
                <a:cubicBezTo>
                  <a:pt x="5353820" y="3483"/>
                  <a:pt x="5390152" y="453"/>
                  <a:pt x="5427496" y="4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テキスト ボックス 8">
            <a:extLst>
              <a:ext uri="{FF2B5EF4-FFF2-40B4-BE49-F238E27FC236}">
                <a16:creationId xmlns:a16="http://schemas.microsoft.com/office/drawing/2014/main" id="{626C507E-33F0-48F6-899A-9FFD64E290F1}"/>
              </a:ext>
            </a:extLst>
          </p:cNvPr>
          <p:cNvSpPr txBox="1"/>
          <p:nvPr/>
        </p:nvSpPr>
        <p:spPr>
          <a:xfrm>
            <a:off x="290670" y="2921654"/>
            <a:ext cx="6790067" cy="774507"/>
          </a:xfrm>
          <a:prstGeom prst="rect">
            <a:avLst/>
          </a:prstGeom>
          <a:noFill/>
        </p:spPr>
        <p:txBody>
          <a:bodyPr wrap="square" rtlCol="0">
            <a:spAutoFit/>
          </a:bodyPr>
          <a:lstStyle/>
          <a:p>
            <a:pPr marL="385445">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Fig 1.3 Comparison of Initial and K-means results for Shinagawa</a:t>
            </a:r>
          </a:p>
          <a:p>
            <a:pPr marL="385445">
              <a:lnSpc>
                <a:spcPct val="107000"/>
              </a:lnSpc>
              <a:spcAft>
                <a:spcPts val="800"/>
              </a:spcAft>
            </a:pPr>
            <a:endParaRPr lang="en-CA" sz="1800" dirty="0">
              <a:effectLst/>
              <a:latin typeface="Calibri" panose="020F0502020204030204" pitchFamily="34" charset="0"/>
              <a:ea typeface="游明朝" panose="02020400000000000000" pitchFamily="18" charset="-128"/>
              <a:cs typeface="Times New Roman" panose="02020603050405020304" pitchFamily="18" charset="0"/>
            </a:endParaRPr>
          </a:p>
        </p:txBody>
      </p:sp>
      <p:sp>
        <p:nvSpPr>
          <p:cNvPr id="13" name="テキスト ボックス 12">
            <a:extLst>
              <a:ext uri="{FF2B5EF4-FFF2-40B4-BE49-F238E27FC236}">
                <a16:creationId xmlns:a16="http://schemas.microsoft.com/office/drawing/2014/main" id="{53F5260D-0B45-49C0-9CD2-D22085BB2460}"/>
              </a:ext>
            </a:extLst>
          </p:cNvPr>
          <p:cNvSpPr txBox="1"/>
          <p:nvPr/>
        </p:nvSpPr>
        <p:spPr>
          <a:xfrm>
            <a:off x="290671" y="4408952"/>
            <a:ext cx="6790066" cy="375552"/>
          </a:xfrm>
          <a:prstGeom prst="rect">
            <a:avLst/>
          </a:prstGeom>
          <a:noFill/>
        </p:spPr>
        <p:txBody>
          <a:bodyPr wrap="square" rtlCol="0">
            <a:spAutoFit/>
          </a:bodyPr>
          <a:lstStyle/>
          <a:p>
            <a:pPr marL="385445">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Fig 1.4 Comparison of Initial and K-means results for Sapporo</a:t>
            </a:r>
          </a:p>
        </p:txBody>
      </p:sp>
      <p:sp>
        <p:nvSpPr>
          <p:cNvPr id="15" name="テキスト ボックス 14">
            <a:extLst>
              <a:ext uri="{FF2B5EF4-FFF2-40B4-BE49-F238E27FC236}">
                <a16:creationId xmlns:a16="http://schemas.microsoft.com/office/drawing/2014/main" id="{9BE0D0A6-4A43-4648-9EE7-9F5F3A5264B7}"/>
              </a:ext>
            </a:extLst>
          </p:cNvPr>
          <p:cNvSpPr txBox="1"/>
          <p:nvPr/>
        </p:nvSpPr>
        <p:spPr>
          <a:xfrm>
            <a:off x="684285" y="1585826"/>
            <a:ext cx="5746957" cy="369332"/>
          </a:xfrm>
          <a:prstGeom prst="rect">
            <a:avLst/>
          </a:prstGeom>
          <a:noFill/>
        </p:spPr>
        <p:txBody>
          <a:bodyPr wrap="square" rtlCol="0">
            <a:spAutoFit/>
          </a:bodyPr>
          <a:lstStyle/>
          <a:p>
            <a:r>
              <a:rPr lang="en-CA" sz="1800" dirty="0">
                <a:effectLst/>
                <a:latin typeface="Calibri" panose="020F0502020204030204" pitchFamily="34" charset="0"/>
                <a:ea typeface="游明朝" panose="02020400000000000000" pitchFamily="18" charset="-128"/>
                <a:cs typeface="Times New Roman" panose="02020603050405020304" pitchFamily="18" charset="0"/>
              </a:rPr>
              <a:t>K-means results for Osaka and Kobe</a:t>
            </a:r>
            <a:endParaRPr lang="en-CA" dirty="0"/>
          </a:p>
        </p:txBody>
      </p:sp>
      <p:graphicFrame>
        <p:nvGraphicFramePr>
          <p:cNvPr id="3" name="表 2">
            <a:extLst>
              <a:ext uri="{FF2B5EF4-FFF2-40B4-BE49-F238E27FC236}">
                <a16:creationId xmlns:a16="http://schemas.microsoft.com/office/drawing/2014/main" id="{E0090C51-9ACE-43E8-A0CF-8E3BAF6E5D34}"/>
              </a:ext>
            </a:extLst>
          </p:cNvPr>
          <p:cNvGraphicFramePr>
            <a:graphicFrameLocks noGrp="1"/>
          </p:cNvGraphicFramePr>
          <p:nvPr>
            <p:extLst>
              <p:ext uri="{D42A27DB-BD31-4B8C-83A1-F6EECF244321}">
                <p14:modId xmlns:p14="http://schemas.microsoft.com/office/powerpoint/2010/main" val="269312812"/>
              </p:ext>
            </p:extLst>
          </p:nvPr>
        </p:nvGraphicFramePr>
        <p:xfrm>
          <a:off x="778377" y="1929614"/>
          <a:ext cx="10657484" cy="935862"/>
        </p:xfrm>
        <a:graphic>
          <a:graphicData uri="http://schemas.openxmlformats.org/drawingml/2006/table">
            <a:tbl>
              <a:tblPr firstRow="1" firstCol="1" bandRow="1">
                <a:tableStyleId>{21E4AEA4-8DFA-4A89-87EB-49C32662AFE0}</a:tableStyleId>
              </a:tblPr>
              <a:tblGrid>
                <a:gridCol w="1010625">
                  <a:extLst>
                    <a:ext uri="{9D8B030D-6E8A-4147-A177-3AD203B41FA5}">
                      <a16:colId xmlns:a16="http://schemas.microsoft.com/office/drawing/2014/main" val="676862962"/>
                    </a:ext>
                  </a:extLst>
                </a:gridCol>
                <a:gridCol w="1071886">
                  <a:extLst>
                    <a:ext uri="{9D8B030D-6E8A-4147-A177-3AD203B41FA5}">
                      <a16:colId xmlns:a16="http://schemas.microsoft.com/office/drawing/2014/main" val="3570954160"/>
                    </a:ext>
                  </a:extLst>
                </a:gridCol>
                <a:gridCol w="994200">
                  <a:extLst>
                    <a:ext uri="{9D8B030D-6E8A-4147-A177-3AD203B41FA5}">
                      <a16:colId xmlns:a16="http://schemas.microsoft.com/office/drawing/2014/main" val="3423511908"/>
                    </a:ext>
                  </a:extLst>
                </a:gridCol>
                <a:gridCol w="994200">
                  <a:extLst>
                    <a:ext uri="{9D8B030D-6E8A-4147-A177-3AD203B41FA5}">
                      <a16:colId xmlns:a16="http://schemas.microsoft.com/office/drawing/2014/main" val="2178606741"/>
                    </a:ext>
                  </a:extLst>
                </a:gridCol>
                <a:gridCol w="798462">
                  <a:extLst>
                    <a:ext uri="{9D8B030D-6E8A-4147-A177-3AD203B41FA5}">
                      <a16:colId xmlns:a16="http://schemas.microsoft.com/office/drawing/2014/main" val="3930340513"/>
                    </a:ext>
                  </a:extLst>
                </a:gridCol>
                <a:gridCol w="894331">
                  <a:extLst>
                    <a:ext uri="{9D8B030D-6E8A-4147-A177-3AD203B41FA5}">
                      <a16:colId xmlns:a16="http://schemas.microsoft.com/office/drawing/2014/main" val="1545836390"/>
                    </a:ext>
                  </a:extLst>
                </a:gridCol>
                <a:gridCol w="847000">
                  <a:extLst>
                    <a:ext uri="{9D8B030D-6E8A-4147-A177-3AD203B41FA5}">
                      <a16:colId xmlns:a16="http://schemas.microsoft.com/office/drawing/2014/main" val="2928548629"/>
                    </a:ext>
                  </a:extLst>
                </a:gridCol>
                <a:gridCol w="994200">
                  <a:extLst>
                    <a:ext uri="{9D8B030D-6E8A-4147-A177-3AD203B41FA5}">
                      <a16:colId xmlns:a16="http://schemas.microsoft.com/office/drawing/2014/main" val="497164878"/>
                    </a:ext>
                  </a:extLst>
                </a:gridCol>
                <a:gridCol w="1138988">
                  <a:extLst>
                    <a:ext uri="{9D8B030D-6E8A-4147-A177-3AD203B41FA5}">
                      <a16:colId xmlns:a16="http://schemas.microsoft.com/office/drawing/2014/main" val="3304210298"/>
                    </a:ext>
                  </a:extLst>
                </a:gridCol>
                <a:gridCol w="994200">
                  <a:extLst>
                    <a:ext uri="{9D8B030D-6E8A-4147-A177-3AD203B41FA5}">
                      <a16:colId xmlns:a16="http://schemas.microsoft.com/office/drawing/2014/main" val="2281024363"/>
                    </a:ext>
                  </a:extLst>
                </a:gridCol>
                <a:gridCol w="919392">
                  <a:extLst>
                    <a:ext uri="{9D8B030D-6E8A-4147-A177-3AD203B41FA5}">
                      <a16:colId xmlns:a16="http://schemas.microsoft.com/office/drawing/2014/main" val="2090341738"/>
                    </a:ext>
                  </a:extLst>
                </a:gridCol>
              </a:tblGrid>
              <a:tr h="142436">
                <a:tc>
                  <a:txBody>
                    <a:bodyPr/>
                    <a:lstStyle/>
                    <a:p>
                      <a:pPr>
                        <a:lnSpc>
                          <a:spcPct val="107000"/>
                        </a:lnSpc>
                        <a:spcAft>
                          <a:spcPts val="800"/>
                        </a:spcAft>
                      </a:pPr>
                      <a:r>
                        <a:rPr lang="en-CA" sz="800">
                          <a:effectLst/>
                        </a:rPr>
                        <a:t>Popularity</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1st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2nd</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3rd</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4th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5th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6th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7th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8th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9th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10th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496693787"/>
                  </a:ext>
                </a:extLst>
              </a:tr>
              <a:tr h="287737">
                <a:tc>
                  <a:txBody>
                    <a:bodyPr/>
                    <a:lstStyle/>
                    <a:p>
                      <a:pPr>
                        <a:lnSpc>
                          <a:spcPct val="107000"/>
                        </a:lnSpc>
                        <a:spcAft>
                          <a:spcPts val="800"/>
                        </a:spcAft>
                      </a:pPr>
                      <a:r>
                        <a:rPr lang="en-CA" sz="800">
                          <a:effectLst/>
                        </a:rPr>
                        <a:t>Initial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Brazilian Restaurant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Sake Bar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Hotel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Coffee Shop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Mexican Restaurant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Beer Bar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Movie Theater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Okonomiyaki Restaurant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German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Aquarium</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2073542870"/>
                  </a:ext>
                </a:extLst>
              </a:tr>
              <a:tr h="505689">
                <a:tc>
                  <a:txBody>
                    <a:bodyPr/>
                    <a:lstStyle/>
                    <a:p>
                      <a:pPr>
                        <a:lnSpc>
                          <a:spcPct val="107000"/>
                        </a:lnSpc>
                        <a:spcAft>
                          <a:spcPts val="800"/>
                        </a:spcAft>
                      </a:pPr>
                      <a:r>
                        <a:rPr lang="en-CA" sz="800">
                          <a:effectLst/>
                        </a:rPr>
                        <a:t>K-means</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Coffee Shop</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Bakery</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Aquarium</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Japanese Curry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Steakhouse</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Seafood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Sake Bar</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Pie Shop</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Okonomiyaki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Movie Theater</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466263441"/>
                  </a:ext>
                </a:extLst>
              </a:tr>
            </a:tbl>
          </a:graphicData>
        </a:graphic>
      </p:graphicFrame>
      <p:graphicFrame>
        <p:nvGraphicFramePr>
          <p:cNvPr id="4" name="表 3">
            <a:extLst>
              <a:ext uri="{FF2B5EF4-FFF2-40B4-BE49-F238E27FC236}">
                <a16:creationId xmlns:a16="http://schemas.microsoft.com/office/drawing/2014/main" id="{D5A01C85-DEDD-4C94-A2C4-5CBB57CC77D2}"/>
              </a:ext>
            </a:extLst>
          </p:cNvPr>
          <p:cNvGraphicFramePr>
            <a:graphicFrameLocks noGrp="1"/>
          </p:cNvGraphicFramePr>
          <p:nvPr>
            <p:extLst>
              <p:ext uri="{D42A27DB-BD31-4B8C-83A1-F6EECF244321}">
                <p14:modId xmlns:p14="http://schemas.microsoft.com/office/powerpoint/2010/main" val="1629510898"/>
              </p:ext>
            </p:extLst>
          </p:nvPr>
        </p:nvGraphicFramePr>
        <p:xfrm>
          <a:off x="778377" y="3443970"/>
          <a:ext cx="10657484" cy="868745"/>
        </p:xfrm>
        <a:graphic>
          <a:graphicData uri="http://schemas.openxmlformats.org/drawingml/2006/table">
            <a:tbl>
              <a:tblPr firstRow="1" firstCol="1" bandRow="1">
                <a:tableStyleId>{00A15C55-8517-42AA-B614-E9B94910E393}</a:tableStyleId>
              </a:tblPr>
              <a:tblGrid>
                <a:gridCol w="1000233">
                  <a:extLst>
                    <a:ext uri="{9D8B030D-6E8A-4147-A177-3AD203B41FA5}">
                      <a16:colId xmlns:a16="http://schemas.microsoft.com/office/drawing/2014/main" val="1978573464"/>
                    </a:ext>
                  </a:extLst>
                </a:gridCol>
                <a:gridCol w="754095">
                  <a:extLst>
                    <a:ext uri="{9D8B030D-6E8A-4147-A177-3AD203B41FA5}">
                      <a16:colId xmlns:a16="http://schemas.microsoft.com/office/drawing/2014/main" val="1378658614"/>
                    </a:ext>
                  </a:extLst>
                </a:gridCol>
                <a:gridCol w="1053321">
                  <a:extLst>
                    <a:ext uri="{9D8B030D-6E8A-4147-A177-3AD203B41FA5}">
                      <a16:colId xmlns:a16="http://schemas.microsoft.com/office/drawing/2014/main" val="1200958335"/>
                    </a:ext>
                  </a:extLst>
                </a:gridCol>
                <a:gridCol w="754095">
                  <a:extLst>
                    <a:ext uri="{9D8B030D-6E8A-4147-A177-3AD203B41FA5}">
                      <a16:colId xmlns:a16="http://schemas.microsoft.com/office/drawing/2014/main" val="2839221304"/>
                    </a:ext>
                  </a:extLst>
                </a:gridCol>
                <a:gridCol w="1053321">
                  <a:extLst>
                    <a:ext uri="{9D8B030D-6E8A-4147-A177-3AD203B41FA5}">
                      <a16:colId xmlns:a16="http://schemas.microsoft.com/office/drawing/2014/main" val="3080187082"/>
                    </a:ext>
                  </a:extLst>
                </a:gridCol>
                <a:gridCol w="894056">
                  <a:extLst>
                    <a:ext uri="{9D8B030D-6E8A-4147-A177-3AD203B41FA5}">
                      <a16:colId xmlns:a16="http://schemas.microsoft.com/office/drawing/2014/main" val="3644192852"/>
                    </a:ext>
                  </a:extLst>
                </a:gridCol>
                <a:gridCol w="1094344">
                  <a:extLst>
                    <a:ext uri="{9D8B030D-6E8A-4147-A177-3AD203B41FA5}">
                      <a16:colId xmlns:a16="http://schemas.microsoft.com/office/drawing/2014/main" val="3998047234"/>
                    </a:ext>
                  </a:extLst>
                </a:gridCol>
                <a:gridCol w="1053321">
                  <a:extLst>
                    <a:ext uri="{9D8B030D-6E8A-4147-A177-3AD203B41FA5}">
                      <a16:colId xmlns:a16="http://schemas.microsoft.com/office/drawing/2014/main" val="3036518934"/>
                    </a:ext>
                  </a:extLst>
                </a:gridCol>
                <a:gridCol w="1053321">
                  <a:extLst>
                    <a:ext uri="{9D8B030D-6E8A-4147-A177-3AD203B41FA5}">
                      <a16:colId xmlns:a16="http://schemas.microsoft.com/office/drawing/2014/main" val="2928476539"/>
                    </a:ext>
                  </a:extLst>
                </a:gridCol>
                <a:gridCol w="1053321">
                  <a:extLst>
                    <a:ext uri="{9D8B030D-6E8A-4147-A177-3AD203B41FA5}">
                      <a16:colId xmlns:a16="http://schemas.microsoft.com/office/drawing/2014/main" val="1487970513"/>
                    </a:ext>
                  </a:extLst>
                </a:gridCol>
                <a:gridCol w="894056">
                  <a:extLst>
                    <a:ext uri="{9D8B030D-6E8A-4147-A177-3AD203B41FA5}">
                      <a16:colId xmlns:a16="http://schemas.microsoft.com/office/drawing/2014/main" val="2260945211"/>
                    </a:ext>
                  </a:extLst>
                </a:gridCol>
              </a:tblGrid>
              <a:tr h="0">
                <a:tc>
                  <a:txBody>
                    <a:bodyPr/>
                    <a:lstStyle/>
                    <a:p>
                      <a:pPr>
                        <a:lnSpc>
                          <a:spcPct val="107000"/>
                        </a:lnSpc>
                        <a:spcAft>
                          <a:spcPts val="800"/>
                        </a:spcAft>
                      </a:pPr>
                      <a:r>
                        <a:rPr lang="en-CA" sz="800">
                          <a:effectLst/>
                        </a:rPr>
                        <a:t>Popularity</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1st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2nd</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3rd</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4th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5th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6th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7th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8th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9th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10th</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790339195"/>
                  </a:ext>
                </a:extLst>
              </a:tr>
              <a:tr h="0">
                <a:tc>
                  <a:txBody>
                    <a:bodyPr/>
                    <a:lstStyle/>
                    <a:p>
                      <a:pPr>
                        <a:lnSpc>
                          <a:spcPct val="107000"/>
                        </a:lnSpc>
                        <a:spcAft>
                          <a:spcPts val="800"/>
                        </a:spcAft>
                      </a:pPr>
                      <a:r>
                        <a:rPr lang="en-CA" sz="800">
                          <a:effectLst/>
                        </a:rPr>
                        <a:t>Initial </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 </a:t>
                      </a:r>
                      <a:endParaRPr lang="en-CA" sz="1100">
                        <a:effectLst/>
                      </a:endParaRPr>
                    </a:p>
                    <a:p>
                      <a:pPr>
                        <a:lnSpc>
                          <a:spcPct val="107000"/>
                        </a:lnSpc>
                        <a:spcAft>
                          <a:spcPts val="800"/>
                        </a:spcAft>
                      </a:pPr>
                      <a:r>
                        <a:rPr lang="en-CA" sz="800">
                          <a:effectLst/>
                        </a:rPr>
                        <a:t>Scenic Lookout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Sushi Restaurant</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Japanese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Sake Bar</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Bookstore</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Donburi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Bar</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Tonkatsu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Japanese Curry Restaurant</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Noodle House</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10268568"/>
                  </a:ext>
                </a:extLst>
              </a:tr>
              <a:tr h="0">
                <a:tc>
                  <a:txBody>
                    <a:bodyPr/>
                    <a:lstStyle/>
                    <a:p>
                      <a:pPr>
                        <a:lnSpc>
                          <a:spcPct val="107000"/>
                        </a:lnSpc>
                        <a:spcAft>
                          <a:spcPts val="800"/>
                        </a:spcAft>
                      </a:pPr>
                      <a:r>
                        <a:rPr lang="en-CA" sz="800">
                          <a:effectLst/>
                        </a:rPr>
                        <a:t>K-means</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tc>
                <a:tc>
                  <a:txBody>
                    <a:bodyPr/>
                    <a:lstStyle/>
                    <a:p>
                      <a:pPr>
                        <a:lnSpc>
                          <a:spcPct val="107000"/>
                        </a:lnSpc>
                        <a:spcAft>
                          <a:spcPts val="800"/>
                        </a:spcAft>
                      </a:pPr>
                      <a:r>
                        <a:rPr lang="en-CA" sz="800">
                          <a:effectLst/>
                        </a:rPr>
                        <a:t>Scenic Lookout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136</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Sushi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Bar</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Café</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Tonkatsu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Japanese Curry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Noodle House</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a:effectLst/>
                        </a:rPr>
                        <a:t>Shopping Mall</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800" dirty="0">
                          <a:effectLst/>
                        </a:rPr>
                        <a:t>Scenic Lookout</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90275044"/>
                  </a:ext>
                </a:extLst>
              </a:tr>
            </a:tbl>
          </a:graphicData>
        </a:graphic>
      </p:graphicFrame>
      <p:sp>
        <p:nvSpPr>
          <p:cNvPr id="5" name="テキスト ボックス 4">
            <a:extLst>
              <a:ext uri="{FF2B5EF4-FFF2-40B4-BE49-F238E27FC236}">
                <a16:creationId xmlns:a16="http://schemas.microsoft.com/office/drawing/2014/main" id="{CD84CDB2-9AAF-415E-B31D-0411282ABFFE}"/>
              </a:ext>
            </a:extLst>
          </p:cNvPr>
          <p:cNvSpPr txBox="1"/>
          <p:nvPr/>
        </p:nvSpPr>
        <p:spPr>
          <a:xfrm>
            <a:off x="820615" y="4891209"/>
            <a:ext cx="10452639" cy="1754326"/>
          </a:xfrm>
          <a:prstGeom prst="rect">
            <a:avLst/>
          </a:prstGeom>
          <a:noFill/>
        </p:spPr>
        <p:txBody>
          <a:bodyPr wrap="square" rtlCol="0">
            <a:spAutoFit/>
          </a:bodyPr>
          <a:lstStyle/>
          <a:p>
            <a:r>
              <a:rPr lang="en-CA" dirty="0"/>
              <a:t>In order to test the logic of the K-means model and its ability to identify venue popularity in terms of distance and category, the model has been run on two different cities (Shinagawa and Sapporo, Japan) with a radius of 2,000m (2km) the results are as follows.</a:t>
            </a:r>
          </a:p>
          <a:p>
            <a:r>
              <a:rPr lang="en-CA" dirty="0"/>
              <a:t>The results show a similar pattern of variance between the initial data from Foursquare and the adjusted result using k-means when accounting for the relationship between distance and category.</a:t>
            </a:r>
          </a:p>
          <a:p>
            <a:endParaRPr lang="en-CA" dirty="0"/>
          </a:p>
        </p:txBody>
      </p:sp>
      <p:sp>
        <p:nvSpPr>
          <p:cNvPr id="16" name="テキスト ボックス 15">
            <a:extLst>
              <a:ext uri="{FF2B5EF4-FFF2-40B4-BE49-F238E27FC236}">
                <a16:creationId xmlns:a16="http://schemas.microsoft.com/office/drawing/2014/main" id="{EA9C9CBE-398F-4823-BDD2-493F173C2405}"/>
              </a:ext>
            </a:extLst>
          </p:cNvPr>
          <p:cNvSpPr txBox="1"/>
          <p:nvPr/>
        </p:nvSpPr>
        <p:spPr>
          <a:xfrm>
            <a:off x="11784254" y="6518649"/>
            <a:ext cx="296726" cy="369332"/>
          </a:xfrm>
          <a:prstGeom prst="rect">
            <a:avLst/>
          </a:prstGeom>
          <a:noFill/>
        </p:spPr>
        <p:txBody>
          <a:bodyPr wrap="square" rtlCol="0">
            <a:spAutoFit/>
          </a:bodyPr>
          <a:lstStyle/>
          <a:p>
            <a:r>
              <a:rPr lang="en-CA" dirty="0"/>
              <a:t>9</a:t>
            </a:r>
          </a:p>
        </p:txBody>
      </p:sp>
    </p:spTree>
    <p:extLst>
      <p:ext uri="{BB962C8B-B14F-4D97-AF65-F5344CB8AC3E}">
        <p14:creationId xmlns:p14="http://schemas.microsoft.com/office/powerpoint/2010/main" val="359737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8470751-4046-4A07-86D0-382F36ED5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B817285-8238-4B7D-A4CF-6C648D94CE4E}"/>
              </a:ext>
            </a:extLst>
          </p:cNvPr>
          <p:cNvSpPr>
            <a:spLocks noGrp="1"/>
          </p:cNvSpPr>
          <p:nvPr>
            <p:ph type="title"/>
          </p:nvPr>
        </p:nvSpPr>
        <p:spPr>
          <a:xfrm>
            <a:off x="1050879" y="609601"/>
            <a:ext cx="9810604" cy="1216024"/>
          </a:xfrm>
        </p:spPr>
        <p:txBody>
          <a:bodyPr>
            <a:normAutofit/>
          </a:bodyPr>
          <a:lstStyle/>
          <a:p>
            <a:pPr algn="ctr"/>
            <a:r>
              <a:rPr lang="en-CA" b="1" dirty="0">
                <a:effectLst/>
                <a:latin typeface="Calibri Light" panose="020F0302020204030204" pitchFamily="34" charset="0"/>
                <a:ea typeface="游ゴシック Light" panose="020B0300000000000000" pitchFamily="50" charset="-128"/>
                <a:cs typeface="Times New Roman" panose="02020603050405020304" pitchFamily="18" charset="0"/>
              </a:rPr>
              <a:t>Limitations and Drawbacks</a:t>
            </a:r>
            <a:endParaRPr lang="en-CA" dirty="0"/>
          </a:p>
        </p:txBody>
      </p:sp>
      <p:sp>
        <p:nvSpPr>
          <p:cNvPr id="14" name="Freeform: Shape 13">
            <a:extLst>
              <a:ext uri="{FF2B5EF4-FFF2-40B4-BE49-F238E27FC236}">
                <a16:creationId xmlns:a16="http://schemas.microsoft.com/office/drawing/2014/main" id="{798DAB7D-3A31-4ABA-87BC-3DC434358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248399"/>
            <a:ext cx="12192000" cy="609602"/>
          </a:xfrm>
          <a:custGeom>
            <a:avLst/>
            <a:gdLst>
              <a:gd name="connsiteX0" fmla="*/ 5427496 w 12192000"/>
              <a:gd name="connsiteY0" fmla="*/ 48 h 843657"/>
              <a:gd name="connsiteX1" fmla="*/ 5725893 w 12192000"/>
              <a:gd name="connsiteY1" fmla="*/ 21789 h 843657"/>
              <a:gd name="connsiteX2" fmla="*/ 5843016 w 12192000"/>
              <a:gd name="connsiteY2" fmla="*/ 15229 h 843657"/>
              <a:gd name="connsiteX3" fmla="*/ 5846849 w 12192000"/>
              <a:gd name="connsiteY3" fmla="*/ 32983 h 843657"/>
              <a:gd name="connsiteX4" fmla="*/ 5899818 w 12192000"/>
              <a:gd name="connsiteY4" fmla="*/ 25502 h 843657"/>
              <a:gd name="connsiteX5" fmla="*/ 6034990 w 12192000"/>
              <a:gd name="connsiteY5" fmla="*/ 39501 h 843657"/>
              <a:gd name="connsiteX6" fmla="*/ 6231181 w 12192000"/>
              <a:gd name="connsiteY6" fmla="*/ 59432 h 843657"/>
              <a:gd name="connsiteX7" fmla="*/ 6336161 w 12192000"/>
              <a:gd name="connsiteY7" fmla="*/ 80469 h 843657"/>
              <a:gd name="connsiteX8" fmla="*/ 6424286 w 12192000"/>
              <a:gd name="connsiteY8" fmla="*/ 80202 h 843657"/>
              <a:gd name="connsiteX9" fmla="*/ 6498206 w 12192000"/>
              <a:gd name="connsiteY9" fmla="*/ 88921 h 843657"/>
              <a:gd name="connsiteX10" fmla="*/ 6524438 w 12192000"/>
              <a:gd name="connsiteY10" fmla="*/ 92235 h 843657"/>
              <a:gd name="connsiteX11" fmla="*/ 6528543 w 12192000"/>
              <a:gd name="connsiteY11" fmla="*/ 96055 h 843657"/>
              <a:gd name="connsiteX12" fmla="*/ 6550787 w 12192000"/>
              <a:gd name="connsiteY12" fmla="*/ 79748 h 843657"/>
              <a:gd name="connsiteX13" fmla="*/ 6638443 w 12192000"/>
              <a:gd name="connsiteY13" fmla="*/ 117301 h 843657"/>
              <a:gd name="connsiteX14" fmla="*/ 6639771 w 12192000"/>
              <a:gd name="connsiteY14" fmla="*/ 116273 h 843657"/>
              <a:gd name="connsiteX15" fmla="*/ 6733110 w 12192000"/>
              <a:gd name="connsiteY15" fmla="*/ 109431 h 843657"/>
              <a:gd name="connsiteX16" fmla="*/ 6823638 w 12192000"/>
              <a:gd name="connsiteY16" fmla="*/ 103653 h 843657"/>
              <a:gd name="connsiteX17" fmla="*/ 6834898 w 12192000"/>
              <a:gd name="connsiteY17" fmla="*/ 105044 h 843657"/>
              <a:gd name="connsiteX18" fmla="*/ 6835271 w 12192000"/>
              <a:gd name="connsiteY18" fmla="*/ 104811 h 843657"/>
              <a:gd name="connsiteX19" fmla="*/ 6847445 w 12192000"/>
              <a:gd name="connsiteY19" fmla="*/ 105763 h 843657"/>
              <a:gd name="connsiteX20" fmla="*/ 6855429 w 12192000"/>
              <a:gd name="connsiteY20" fmla="*/ 107584 h 843657"/>
              <a:gd name="connsiteX21" fmla="*/ 6923302 w 12192000"/>
              <a:gd name="connsiteY21" fmla="*/ 131290 h 843657"/>
              <a:gd name="connsiteX22" fmla="*/ 7046891 w 12192000"/>
              <a:gd name="connsiteY22" fmla="*/ 109264 h 843657"/>
              <a:gd name="connsiteX23" fmla="*/ 7233811 w 12192000"/>
              <a:gd name="connsiteY23" fmla="*/ 127598 h 843657"/>
              <a:gd name="connsiteX24" fmla="*/ 7371301 w 12192000"/>
              <a:gd name="connsiteY24" fmla="*/ 118421 h 843657"/>
              <a:gd name="connsiteX25" fmla="*/ 7574701 w 12192000"/>
              <a:gd name="connsiteY25" fmla="*/ 190435 h 843657"/>
              <a:gd name="connsiteX26" fmla="*/ 7580910 w 12192000"/>
              <a:gd name="connsiteY26" fmla="*/ 199699 h 843657"/>
              <a:gd name="connsiteX27" fmla="*/ 7592267 w 12192000"/>
              <a:gd name="connsiteY27" fmla="*/ 206716 h 843657"/>
              <a:gd name="connsiteX28" fmla="*/ 7594969 w 12192000"/>
              <a:gd name="connsiteY28" fmla="*/ 206552 h 843657"/>
              <a:gd name="connsiteX29" fmla="*/ 7612066 w 12192000"/>
              <a:gd name="connsiteY29" fmla="*/ 211669 h 843657"/>
              <a:gd name="connsiteX30" fmla="*/ 7613197 w 12192000"/>
              <a:gd name="connsiteY30" fmla="*/ 214836 h 843657"/>
              <a:gd name="connsiteX31" fmla="*/ 7624109 w 12192000"/>
              <a:gd name="connsiteY31" fmla="*/ 218987 h 843657"/>
              <a:gd name="connsiteX32" fmla="*/ 7643393 w 12192000"/>
              <a:gd name="connsiteY32" fmla="*/ 228895 h 843657"/>
              <a:gd name="connsiteX33" fmla="*/ 7649074 w 12192000"/>
              <a:gd name="connsiteY33" fmla="*/ 229127 h 843657"/>
              <a:gd name="connsiteX34" fmla="*/ 7681385 w 12192000"/>
              <a:gd name="connsiteY34" fmla="*/ 241546 h 843657"/>
              <a:gd name="connsiteX35" fmla="*/ 7682814 w 12192000"/>
              <a:gd name="connsiteY35" fmla="*/ 240947 h 843657"/>
              <a:gd name="connsiteX36" fmla="*/ 7696214 w 12192000"/>
              <a:gd name="connsiteY36" fmla="*/ 241085 h 843657"/>
              <a:gd name="connsiteX37" fmla="*/ 7819450 w 12192000"/>
              <a:gd name="connsiteY37" fmla="*/ 251097 h 843657"/>
              <a:gd name="connsiteX38" fmla="*/ 7826804 w 12192000"/>
              <a:gd name="connsiteY38" fmla="*/ 253271 h 843657"/>
              <a:gd name="connsiteX39" fmla="*/ 7827179 w 12192000"/>
              <a:gd name="connsiteY39" fmla="*/ 253144 h 843657"/>
              <a:gd name="connsiteX40" fmla="*/ 7835389 w 12192000"/>
              <a:gd name="connsiteY40" fmla="*/ 255095 h 843657"/>
              <a:gd name="connsiteX41" fmla="*/ 7840212 w 12192000"/>
              <a:gd name="connsiteY41" fmla="*/ 257235 h 843657"/>
              <a:gd name="connsiteX42" fmla="*/ 7854477 w 12192000"/>
              <a:gd name="connsiteY42" fmla="*/ 261452 h 843657"/>
              <a:gd name="connsiteX43" fmla="*/ 7925416 w 12192000"/>
              <a:gd name="connsiteY43" fmla="*/ 250871 h 843657"/>
              <a:gd name="connsiteX44" fmla="*/ 8027820 w 12192000"/>
              <a:gd name="connsiteY44" fmla="*/ 237431 h 843657"/>
              <a:gd name="connsiteX45" fmla="*/ 8082003 w 12192000"/>
              <a:gd name="connsiteY45" fmla="*/ 258480 h 843657"/>
              <a:gd name="connsiteX46" fmla="*/ 8258788 w 12192000"/>
              <a:gd name="connsiteY46" fmla="*/ 272192 h 843657"/>
              <a:gd name="connsiteX47" fmla="*/ 8292894 w 12192000"/>
              <a:gd name="connsiteY47" fmla="*/ 269919 h 843657"/>
              <a:gd name="connsiteX48" fmla="*/ 8297864 w 12192000"/>
              <a:gd name="connsiteY48" fmla="*/ 268332 h 843657"/>
              <a:gd name="connsiteX49" fmla="*/ 8304197 w 12192000"/>
              <a:gd name="connsiteY49" fmla="*/ 267834 h 843657"/>
              <a:gd name="connsiteX50" fmla="*/ 8320276 w 12192000"/>
              <a:gd name="connsiteY50" fmla="*/ 270133 h 843657"/>
              <a:gd name="connsiteX51" fmla="*/ 8326122 w 12192000"/>
              <a:gd name="connsiteY51" fmla="*/ 271603 h 843657"/>
              <a:gd name="connsiteX52" fmla="*/ 8335105 w 12192000"/>
              <a:gd name="connsiteY52" fmla="*/ 272466 h 843657"/>
              <a:gd name="connsiteX53" fmla="*/ 8335390 w 12192000"/>
              <a:gd name="connsiteY53" fmla="*/ 272295 h 843657"/>
              <a:gd name="connsiteX54" fmla="*/ 8383421 w 12192000"/>
              <a:gd name="connsiteY54" fmla="*/ 274638 h 843657"/>
              <a:gd name="connsiteX55" fmla="*/ 8443863 w 12192000"/>
              <a:gd name="connsiteY55" fmla="*/ 268710 h 843657"/>
              <a:gd name="connsiteX56" fmla="*/ 8467401 w 12192000"/>
              <a:gd name="connsiteY56" fmla="*/ 267736 h 843657"/>
              <a:gd name="connsiteX57" fmla="*/ 8480310 w 12192000"/>
              <a:gd name="connsiteY57" fmla="*/ 266190 h 843657"/>
              <a:gd name="connsiteX58" fmla="*/ 8481334 w 12192000"/>
              <a:gd name="connsiteY58" fmla="*/ 265430 h 843657"/>
              <a:gd name="connsiteX59" fmla="*/ 8519400 w 12192000"/>
              <a:gd name="connsiteY59" fmla="*/ 273417 h 843657"/>
              <a:gd name="connsiteX60" fmla="*/ 8673416 w 12192000"/>
              <a:gd name="connsiteY60" fmla="*/ 324197 h 843657"/>
              <a:gd name="connsiteX61" fmla="*/ 8915200 w 12192000"/>
              <a:gd name="connsiteY61" fmla="*/ 356781 h 843657"/>
              <a:gd name="connsiteX62" fmla="*/ 9059198 w 12192000"/>
              <a:gd name="connsiteY62" fmla="*/ 364924 h 843657"/>
              <a:gd name="connsiteX63" fmla="*/ 9178845 w 12192000"/>
              <a:gd name="connsiteY63" fmla="*/ 379331 h 843657"/>
              <a:gd name="connsiteX64" fmla="*/ 9291225 w 12192000"/>
              <a:gd name="connsiteY64" fmla="*/ 384156 h 843657"/>
              <a:gd name="connsiteX65" fmla="*/ 9370554 w 12192000"/>
              <a:gd name="connsiteY65" fmla="*/ 395218 h 843657"/>
              <a:gd name="connsiteX66" fmla="*/ 9413541 w 12192000"/>
              <a:gd name="connsiteY66" fmla="*/ 394032 h 843657"/>
              <a:gd name="connsiteX67" fmla="*/ 9457933 w 12192000"/>
              <a:gd name="connsiteY67" fmla="*/ 395525 h 843657"/>
              <a:gd name="connsiteX68" fmla="*/ 9592718 w 12192000"/>
              <a:gd name="connsiteY68" fmla="*/ 403735 h 843657"/>
              <a:gd name="connsiteX69" fmla="*/ 9668575 w 12192000"/>
              <a:gd name="connsiteY69" fmla="*/ 410688 h 843657"/>
              <a:gd name="connsiteX70" fmla="*/ 9715652 w 12192000"/>
              <a:gd name="connsiteY70" fmla="*/ 411123 h 843657"/>
              <a:gd name="connsiteX71" fmla="*/ 9777853 w 12192000"/>
              <a:gd name="connsiteY71" fmla="*/ 400831 h 843657"/>
              <a:gd name="connsiteX72" fmla="*/ 9851249 w 12192000"/>
              <a:gd name="connsiteY72" fmla="*/ 415333 h 843657"/>
              <a:gd name="connsiteX73" fmla="*/ 9976759 w 12192000"/>
              <a:gd name="connsiteY73" fmla="*/ 429768 h 843657"/>
              <a:gd name="connsiteX74" fmla="*/ 10190155 w 12192000"/>
              <a:gd name="connsiteY74" fmla="*/ 473343 h 843657"/>
              <a:gd name="connsiteX75" fmla="*/ 10283621 w 12192000"/>
              <a:gd name="connsiteY75" fmla="*/ 482672 h 843657"/>
              <a:gd name="connsiteX76" fmla="*/ 10363623 w 12192000"/>
              <a:gd name="connsiteY76" fmla="*/ 479281 h 843657"/>
              <a:gd name="connsiteX77" fmla="*/ 10418680 w 12192000"/>
              <a:gd name="connsiteY77" fmla="*/ 481335 h 843657"/>
              <a:gd name="connsiteX78" fmla="*/ 10476232 w 12192000"/>
              <a:gd name="connsiteY78" fmla="*/ 487929 h 843657"/>
              <a:gd name="connsiteX79" fmla="*/ 10477443 w 12192000"/>
              <a:gd name="connsiteY79" fmla="*/ 488348 h 843657"/>
              <a:gd name="connsiteX80" fmla="*/ 10478546 w 12192000"/>
              <a:gd name="connsiteY80" fmla="*/ 484593 h 843657"/>
              <a:gd name="connsiteX81" fmla="*/ 10522544 w 12192000"/>
              <a:gd name="connsiteY81" fmla="*/ 483599 h 843657"/>
              <a:gd name="connsiteX82" fmla="*/ 10525940 w 12192000"/>
              <a:gd name="connsiteY82" fmla="*/ 488575 h 843657"/>
              <a:gd name="connsiteX83" fmla="*/ 10527978 w 12192000"/>
              <a:gd name="connsiteY83" fmla="*/ 487468 h 843657"/>
              <a:gd name="connsiteX84" fmla="*/ 10551856 w 12192000"/>
              <a:gd name="connsiteY84" fmla="*/ 495400 h 843657"/>
              <a:gd name="connsiteX85" fmla="*/ 10651180 w 12192000"/>
              <a:gd name="connsiteY85" fmla="*/ 481776 h 843657"/>
              <a:gd name="connsiteX86" fmla="*/ 10692407 w 12192000"/>
              <a:gd name="connsiteY86" fmla="*/ 479535 h 843657"/>
              <a:gd name="connsiteX87" fmla="*/ 10805173 w 12192000"/>
              <a:gd name="connsiteY87" fmla="*/ 469286 h 843657"/>
              <a:gd name="connsiteX88" fmla="*/ 10918240 w 12192000"/>
              <a:gd name="connsiteY88" fmla="*/ 455873 h 843657"/>
              <a:gd name="connsiteX89" fmla="*/ 10985893 w 12192000"/>
              <a:gd name="connsiteY89" fmla="*/ 430155 h 843657"/>
              <a:gd name="connsiteX90" fmla="*/ 11078762 w 12192000"/>
              <a:gd name="connsiteY90" fmla="*/ 421051 h 843657"/>
              <a:gd name="connsiteX91" fmla="*/ 11113454 w 12192000"/>
              <a:gd name="connsiteY91" fmla="*/ 390853 h 843657"/>
              <a:gd name="connsiteX92" fmla="*/ 11262187 w 12192000"/>
              <a:gd name="connsiteY92" fmla="*/ 378634 h 843657"/>
              <a:gd name="connsiteX93" fmla="*/ 11357725 w 12192000"/>
              <a:gd name="connsiteY93" fmla="*/ 347628 h 843657"/>
              <a:gd name="connsiteX94" fmla="*/ 11514053 w 12192000"/>
              <a:gd name="connsiteY94" fmla="*/ 323566 h 843657"/>
              <a:gd name="connsiteX95" fmla="*/ 11560799 w 12192000"/>
              <a:gd name="connsiteY95" fmla="*/ 310945 h 843657"/>
              <a:gd name="connsiteX96" fmla="*/ 11555095 w 12192000"/>
              <a:gd name="connsiteY96" fmla="*/ 330247 h 843657"/>
              <a:gd name="connsiteX97" fmla="*/ 11601935 w 12192000"/>
              <a:gd name="connsiteY97" fmla="*/ 336765 h 843657"/>
              <a:gd name="connsiteX98" fmla="*/ 11689326 w 12192000"/>
              <a:gd name="connsiteY98" fmla="*/ 303103 h 843657"/>
              <a:gd name="connsiteX99" fmla="*/ 11889311 w 12192000"/>
              <a:gd name="connsiteY99" fmla="*/ 296043 h 843657"/>
              <a:gd name="connsiteX100" fmla="*/ 11894969 w 12192000"/>
              <a:gd name="connsiteY100" fmla="*/ 296953 h 843657"/>
              <a:gd name="connsiteX101" fmla="*/ 11890989 w 12192000"/>
              <a:gd name="connsiteY101" fmla="*/ 298008 h 843657"/>
              <a:gd name="connsiteX102" fmla="*/ 11895904 w 12192000"/>
              <a:gd name="connsiteY102" fmla="*/ 297102 h 843657"/>
              <a:gd name="connsiteX103" fmla="*/ 11894969 w 12192000"/>
              <a:gd name="connsiteY103" fmla="*/ 296953 h 843657"/>
              <a:gd name="connsiteX104" fmla="*/ 11896981 w 12192000"/>
              <a:gd name="connsiteY104" fmla="*/ 296418 h 843657"/>
              <a:gd name="connsiteX105" fmla="*/ 11931533 w 12192000"/>
              <a:gd name="connsiteY105" fmla="*/ 322577 h 843657"/>
              <a:gd name="connsiteX106" fmla="*/ 11970826 w 12192000"/>
              <a:gd name="connsiteY106" fmla="*/ 284547 h 843657"/>
              <a:gd name="connsiteX107" fmla="*/ 11998411 w 12192000"/>
              <a:gd name="connsiteY107" fmla="*/ 275459 h 843657"/>
              <a:gd name="connsiteX108" fmla="*/ 12070284 w 12192000"/>
              <a:gd name="connsiteY108" fmla="*/ 252823 h 843657"/>
              <a:gd name="connsiteX109" fmla="*/ 12149273 w 12192000"/>
              <a:gd name="connsiteY109" fmla="*/ 283340 h 843657"/>
              <a:gd name="connsiteX110" fmla="*/ 12192000 w 12192000"/>
              <a:gd name="connsiteY110" fmla="*/ 293933 h 843657"/>
              <a:gd name="connsiteX111" fmla="*/ 12192000 w 12192000"/>
              <a:gd name="connsiteY111" fmla="*/ 843657 h 843657"/>
              <a:gd name="connsiteX112" fmla="*/ 0 w 12192000"/>
              <a:gd name="connsiteY112" fmla="*/ 843657 h 843657"/>
              <a:gd name="connsiteX113" fmla="*/ 0 w 12192000"/>
              <a:gd name="connsiteY113" fmla="*/ 517671 h 843657"/>
              <a:gd name="connsiteX114" fmla="*/ 62970 w 12192000"/>
              <a:gd name="connsiteY114" fmla="*/ 497349 h 843657"/>
              <a:gd name="connsiteX115" fmla="*/ 163102 w 12192000"/>
              <a:gd name="connsiteY115" fmla="*/ 486965 h 843657"/>
              <a:gd name="connsiteX116" fmla="*/ 327347 w 12192000"/>
              <a:gd name="connsiteY116" fmla="*/ 474218 h 843657"/>
              <a:gd name="connsiteX117" fmla="*/ 616456 w 12192000"/>
              <a:gd name="connsiteY117" fmla="*/ 448171 h 843657"/>
              <a:gd name="connsiteX118" fmla="*/ 805377 w 12192000"/>
              <a:gd name="connsiteY118" fmla="*/ 441830 h 843657"/>
              <a:gd name="connsiteX119" fmla="*/ 937261 w 12192000"/>
              <a:gd name="connsiteY119" fmla="*/ 436268 h 843657"/>
              <a:gd name="connsiteX120" fmla="*/ 1139080 w 12192000"/>
              <a:gd name="connsiteY120" fmla="*/ 358865 h 843657"/>
              <a:gd name="connsiteX121" fmla="*/ 1319302 w 12192000"/>
              <a:gd name="connsiteY121" fmla="*/ 308917 h 843657"/>
              <a:gd name="connsiteX122" fmla="*/ 1385386 w 12192000"/>
              <a:gd name="connsiteY122" fmla="*/ 296402 h 843657"/>
              <a:gd name="connsiteX123" fmla="*/ 1404278 w 12192000"/>
              <a:gd name="connsiteY123" fmla="*/ 282186 h 843657"/>
              <a:gd name="connsiteX124" fmla="*/ 1431509 w 12192000"/>
              <a:gd name="connsiteY124" fmla="*/ 282637 h 843657"/>
              <a:gd name="connsiteX125" fmla="*/ 1479635 w 12192000"/>
              <a:gd name="connsiteY125" fmla="*/ 281452 h 843657"/>
              <a:gd name="connsiteX126" fmla="*/ 1522846 w 12192000"/>
              <a:gd name="connsiteY126" fmla="*/ 286636 h 843657"/>
              <a:gd name="connsiteX127" fmla="*/ 1744857 w 12192000"/>
              <a:gd name="connsiteY127" fmla="*/ 299498 h 843657"/>
              <a:gd name="connsiteX128" fmla="*/ 1800399 w 12192000"/>
              <a:gd name="connsiteY128" fmla="*/ 286471 h 843657"/>
              <a:gd name="connsiteX129" fmla="*/ 1829679 w 12192000"/>
              <a:gd name="connsiteY129" fmla="*/ 279899 h 843657"/>
              <a:gd name="connsiteX130" fmla="*/ 1848467 w 12192000"/>
              <a:gd name="connsiteY130" fmla="*/ 280085 h 843657"/>
              <a:gd name="connsiteX131" fmla="*/ 1919990 w 12192000"/>
              <a:gd name="connsiteY131" fmla="*/ 280551 h 843657"/>
              <a:gd name="connsiteX132" fmla="*/ 1947318 w 12192000"/>
              <a:gd name="connsiteY132" fmla="*/ 275157 h 843657"/>
              <a:gd name="connsiteX133" fmla="*/ 2052662 w 12192000"/>
              <a:gd name="connsiteY133" fmla="*/ 260377 h 843657"/>
              <a:gd name="connsiteX134" fmla="*/ 2142850 w 12192000"/>
              <a:gd name="connsiteY134" fmla="*/ 253103 h 843657"/>
              <a:gd name="connsiteX135" fmla="*/ 2207849 w 12192000"/>
              <a:gd name="connsiteY135" fmla="*/ 271590 h 843657"/>
              <a:gd name="connsiteX136" fmla="*/ 2213757 w 12192000"/>
              <a:gd name="connsiteY136" fmla="*/ 267429 h 843657"/>
              <a:gd name="connsiteX137" fmla="*/ 2258954 w 12192000"/>
              <a:gd name="connsiteY137" fmla="*/ 268589 h 843657"/>
              <a:gd name="connsiteX138" fmla="*/ 2416183 w 12192000"/>
              <a:gd name="connsiteY138" fmla="*/ 301325 h 843657"/>
              <a:gd name="connsiteX139" fmla="*/ 2504536 w 12192000"/>
              <a:gd name="connsiteY139" fmla="*/ 302799 h 843657"/>
              <a:gd name="connsiteX140" fmla="*/ 2536071 w 12192000"/>
              <a:gd name="connsiteY140" fmla="*/ 298698 h 843657"/>
              <a:gd name="connsiteX141" fmla="*/ 2588893 w 12192000"/>
              <a:gd name="connsiteY141" fmla="*/ 292112 h 843657"/>
              <a:gd name="connsiteX142" fmla="*/ 2628809 w 12192000"/>
              <a:gd name="connsiteY142" fmla="*/ 275805 h 843657"/>
              <a:gd name="connsiteX143" fmla="*/ 2672807 w 12192000"/>
              <a:gd name="connsiteY143" fmla="*/ 274811 h 843657"/>
              <a:gd name="connsiteX144" fmla="*/ 2682466 w 12192000"/>
              <a:gd name="connsiteY144" fmla="*/ 289307 h 843657"/>
              <a:gd name="connsiteX145" fmla="*/ 2801443 w 12192000"/>
              <a:gd name="connsiteY145" fmla="*/ 272988 h 843657"/>
              <a:gd name="connsiteX146" fmla="*/ 2842670 w 12192000"/>
              <a:gd name="connsiteY146" fmla="*/ 270747 h 843657"/>
              <a:gd name="connsiteX147" fmla="*/ 2955436 w 12192000"/>
              <a:gd name="connsiteY147" fmla="*/ 260498 h 843657"/>
              <a:gd name="connsiteX148" fmla="*/ 3068503 w 12192000"/>
              <a:gd name="connsiteY148" fmla="*/ 247085 h 843657"/>
              <a:gd name="connsiteX149" fmla="*/ 3136157 w 12192000"/>
              <a:gd name="connsiteY149" fmla="*/ 221367 h 843657"/>
              <a:gd name="connsiteX150" fmla="*/ 3229025 w 12192000"/>
              <a:gd name="connsiteY150" fmla="*/ 212263 h 843657"/>
              <a:gd name="connsiteX151" fmla="*/ 3263717 w 12192000"/>
              <a:gd name="connsiteY151" fmla="*/ 182064 h 843657"/>
              <a:gd name="connsiteX152" fmla="*/ 3412450 w 12192000"/>
              <a:gd name="connsiteY152" fmla="*/ 169845 h 843657"/>
              <a:gd name="connsiteX153" fmla="*/ 3507988 w 12192000"/>
              <a:gd name="connsiteY153" fmla="*/ 138840 h 843657"/>
              <a:gd name="connsiteX154" fmla="*/ 3664316 w 12192000"/>
              <a:gd name="connsiteY154" fmla="*/ 114777 h 843657"/>
              <a:gd name="connsiteX155" fmla="*/ 3711062 w 12192000"/>
              <a:gd name="connsiteY155" fmla="*/ 102156 h 843657"/>
              <a:gd name="connsiteX156" fmla="*/ 3705359 w 12192000"/>
              <a:gd name="connsiteY156" fmla="*/ 121458 h 843657"/>
              <a:gd name="connsiteX157" fmla="*/ 3752198 w 12192000"/>
              <a:gd name="connsiteY157" fmla="*/ 127977 h 843657"/>
              <a:gd name="connsiteX158" fmla="*/ 3839589 w 12192000"/>
              <a:gd name="connsiteY158" fmla="*/ 94314 h 843657"/>
              <a:gd name="connsiteX159" fmla="*/ 4039575 w 12192000"/>
              <a:gd name="connsiteY159" fmla="*/ 87255 h 843657"/>
              <a:gd name="connsiteX160" fmla="*/ 4045232 w 12192000"/>
              <a:gd name="connsiteY160" fmla="*/ 88164 h 843657"/>
              <a:gd name="connsiteX161" fmla="*/ 4041253 w 12192000"/>
              <a:gd name="connsiteY161" fmla="*/ 89220 h 843657"/>
              <a:gd name="connsiteX162" fmla="*/ 4046168 w 12192000"/>
              <a:gd name="connsiteY162" fmla="*/ 88314 h 843657"/>
              <a:gd name="connsiteX163" fmla="*/ 4045232 w 12192000"/>
              <a:gd name="connsiteY163" fmla="*/ 88164 h 843657"/>
              <a:gd name="connsiteX164" fmla="*/ 4047244 w 12192000"/>
              <a:gd name="connsiteY164" fmla="*/ 87630 h 843657"/>
              <a:gd name="connsiteX165" fmla="*/ 4081797 w 12192000"/>
              <a:gd name="connsiteY165" fmla="*/ 113788 h 843657"/>
              <a:gd name="connsiteX166" fmla="*/ 4121089 w 12192000"/>
              <a:gd name="connsiteY166" fmla="*/ 75758 h 843657"/>
              <a:gd name="connsiteX167" fmla="*/ 4148674 w 12192000"/>
              <a:gd name="connsiteY167" fmla="*/ 66671 h 843657"/>
              <a:gd name="connsiteX168" fmla="*/ 4220548 w 12192000"/>
              <a:gd name="connsiteY168" fmla="*/ 44035 h 843657"/>
              <a:gd name="connsiteX169" fmla="*/ 4354249 w 12192000"/>
              <a:gd name="connsiteY169" fmla="*/ 88116 h 843657"/>
              <a:gd name="connsiteX170" fmla="*/ 4549237 w 12192000"/>
              <a:gd name="connsiteY170" fmla="*/ 79806 h 843657"/>
              <a:gd name="connsiteX171" fmla="*/ 4796679 w 12192000"/>
              <a:gd name="connsiteY171" fmla="*/ 108111 h 843657"/>
              <a:gd name="connsiteX172" fmla="*/ 4928657 w 12192000"/>
              <a:gd name="connsiteY172" fmla="*/ 111604 h 843657"/>
              <a:gd name="connsiteX173" fmla="*/ 5136768 w 12192000"/>
              <a:gd name="connsiteY173" fmla="*/ 48267 h 843657"/>
              <a:gd name="connsiteX174" fmla="*/ 5320899 w 12192000"/>
              <a:gd name="connsiteY174" fmla="*/ 10821 h 843657"/>
              <a:gd name="connsiteX175" fmla="*/ 5427496 w 12192000"/>
              <a:gd name="connsiteY175" fmla="*/ 48 h 843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843657">
                <a:moveTo>
                  <a:pt x="5427496" y="48"/>
                </a:moveTo>
                <a:cubicBezTo>
                  <a:pt x="5539522" y="-1167"/>
                  <a:pt x="5660629" y="21238"/>
                  <a:pt x="5725893" y="21789"/>
                </a:cubicBezTo>
                <a:cubicBezTo>
                  <a:pt x="5728883" y="21092"/>
                  <a:pt x="5807017" y="20526"/>
                  <a:pt x="5843016" y="15229"/>
                </a:cubicBezTo>
                <a:lnTo>
                  <a:pt x="5846849" y="32983"/>
                </a:lnTo>
                <a:lnTo>
                  <a:pt x="5899818" y="25502"/>
                </a:lnTo>
                <a:cubicBezTo>
                  <a:pt x="5978576" y="29224"/>
                  <a:pt x="5979762" y="33846"/>
                  <a:pt x="6034990" y="39501"/>
                </a:cubicBezTo>
                <a:cubicBezTo>
                  <a:pt x="6090217" y="45155"/>
                  <a:pt x="6180985" y="52604"/>
                  <a:pt x="6231181" y="59432"/>
                </a:cubicBezTo>
                <a:cubicBezTo>
                  <a:pt x="6281376" y="66260"/>
                  <a:pt x="6255083" y="72671"/>
                  <a:pt x="6336161" y="80469"/>
                </a:cubicBezTo>
                <a:cubicBezTo>
                  <a:pt x="6367899" y="78809"/>
                  <a:pt x="6388398" y="79505"/>
                  <a:pt x="6424286" y="80202"/>
                </a:cubicBezTo>
                <a:lnTo>
                  <a:pt x="6498206" y="88921"/>
                </a:lnTo>
                <a:cubicBezTo>
                  <a:pt x="6511924" y="88197"/>
                  <a:pt x="6519540" y="89722"/>
                  <a:pt x="6524438" y="92235"/>
                </a:cubicBezTo>
                <a:lnTo>
                  <a:pt x="6528543" y="96055"/>
                </a:lnTo>
                <a:lnTo>
                  <a:pt x="6550787" y="79748"/>
                </a:lnTo>
                <a:lnTo>
                  <a:pt x="6638443" y="117301"/>
                </a:lnTo>
                <a:lnTo>
                  <a:pt x="6639771" y="116273"/>
                </a:lnTo>
                <a:cubicBezTo>
                  <a:pt x="6661612" y="112323"/>
                  <a:pt x="6702466" y="111534"/>
                  <a:pt x="6733110" y="109431"/>
                </a:cubicBezTo>
                <a:cubicBezTo>
                  <a:pt x="6750270" y="113134"/>
                  <a:pt x="6804803" y="100717"/>
                  <a:pt x="6823638" y="103653"/>
                </a:cubicBezTo>
                <a:lnTo>
                  <a:pt x="6834898" y="105044"/>
                </a:lnTo>
                <a:lnTo>
                  <a:pt x="6835271" y="104811"/>
                </a:lnTo>
                <a:cubicBezTo>
                  <a:pt x="6838034" y="104559"/>
                  <a:pt x="6841861" y="104809"/>
                  <a:pt x="6847445" y="105763"/>
                </a:cubicBezTo>
                <a:lnTo>
                  <a:pt x="6855429" y="107584"/>
                </a:lnTo>
                <a:lnTo>
                  <a:pt x="6923302" y="131290"/>
                </a:lnTo>
                <a:lnTo>
                  <a:pt x="7046891" y="109264"/>
                </a:lnTo>
                <a:cubicBezTo>
                  <a:pt x="7109198" y="115376"/>
                  <a:pt x="7163425" y="116966"/>
                  <a:pt x="7233811" y="127598"/>
                </a:cubicBezTo>
                <a:cubicBezTo>
                  <a:pt x="7295557" y="125883"/>
                  <a:pt x="7306408" y="101921"/>
                  <a:pt x="7371301" y="118421"/>
                </a:cubicBezTo>
                <a:cubicBezTo>
                  <a:pt x="7428238" y="129077"/>
                  <a:pt x="7510607" y="192508"/>
                  <a:pt x="7574701" y="190435"/>
                </a:cubicBezTo>
                <a:cubicBezTo>
                  <a:pt x="7575517" y="193901"/>
                  <a:pt x="7577730" y="196953"/>
                  <a:pt x="7580910" y="199699"/>
                </a:cubicBezTo>
                <a:lnTo>
                  <a:pt x="7592267" y="206716"/>
                </a:lnTo>
                <a:lnTo>
                  <a:pt x="7594969" y="206552"/>
                </a:lnTo>
                <a:cubicBezTo>
                  <a:pt x="7605059" y="207466"/>
                  <a:pt x="7609760" y="209355"/>
                  <a:pt x="7612066" y="211669"/>
                </a:cubicBezTo>
                <a:lnTo>
                  <a:pt x="7613197" y="214836"/>
                </a:lnTo>
                <a:lnTo>
                  <a:pt x="7624109" y="218987"/>
                </a:lnTo>
                <a:lnTo>
                  <a:pt x="7643393" y="228895"/>
                </a:lnTo>
                <a:lnTo>
                  <a:pt x="7649074" y="229127"/>
                </a:lnTo>
                <a:lnTo>
                  <a:pt x="7681385" y="241546"/>
                </a:lnTo>
                <a:lnTo>
                  <a:pt x="7682814" y="240947"/>
                </a:lnTo>
                <a:cubicBezTo>
                  <a:pt x="7686754" y="239889"/>
                  <a:pt x="7691050" y="239641"/>
                  <a:pt x="7696214" y="241085"/>
                </a:cubicBezTo>
                <a:lnTo>
                  <a:pt x="7819450" y="251097"/>
                </a:lnTo>
                <a:lnTo>
                  <a:pt x="7826804" y="253271"/>
                </a:lnTo>
                <a:lnTo>
                  <a:pt x="7827179" y="253144"/>
                </a:lnTo>
                <a:cubicBezTo>
                  <a:pt x="7829262" y="253251"/>
                  <a:pt x="7831866" y="253829"/>
                  <a:pt x="7835389" y="255095"/>
                </a:cubicBezTo>
                <a:lnTo>
                  <a:pt x="7840212" y="257235"/>
                </a:lnTo>
                <a:lnTo>
                  <a:pt x="7854477" y="261452"/>
                </a:lnTo>
                <a:lnTo>
                  <a:pt x="7925416" y="250871"/>
                </a:lnTo>
                <a:cubicBezTo>
                  <a:pt x="7968549" y="254776"/>
                  <a:pt x="7991532" y="223503"/>
                  <a:pt x="8027820" y="237431"/>
                </a:cubicBezTo>
                <a:cubicBezTo>
                  <a:pt x="8068225" y="241026"/>
                  <a:pt x="8049335" y="250837"/>
                  <a:pt x="8082003" y="258480"/>
                </a:cubicBezTo>
                <a:cubicBezTo>
                  <a:pt x="8118911" y="261016"/>
                  <a:pt x="8227791" y="271465"/>
                  <a:pt x="8258788" y="272192"/>
                </a:cubicBezTo>
                <a:cubicBezTo>
                  <a:pt x="8285356" y="257871"/>
                  <a:pt x="8284528" y="264250"/>
                  <a:pt x="8292894" y="269919"/>
                </a:cubicBezTo>
                <a:lnTo>
                  <a:pt x="8297864" y="268332"/>
                </a:lnTo>
                <a:lnTo>
                  <a:pt x="8304197" y="267834"/>
                </a:lnTo>
                <a:lnTo>
                  <a:pt x="8320276" y="270133"/>
                </a:lnTo>
                <a:lnTo>
                  <a:pt x="8326122" y="271603"/>
                </a:lnTo>
                <a:cubicBezTo>
                  <a:pt x="8330224" y="272389"/>
                  <a:pt x="8333047" y="272623"/>
                  <a:pt x="8335105" y="272466"/>
                </a:cubicBezTo>
                <a:lnTo>
                  <a:pt x="8335390" y="272295"/>
                </a:lnTo>
                <a:lnTo>
                  <a:pt x="8383421" y="274638"/>
                </a:lnTo>
                <a:cubicBezTo>
                  <a:pt x="8398105" y="264966"/>
                  <a:pt x="8442440" y="289516"/>
                  <a:pt x="8443863" y="268710"/>
                </a:cubicBezTo>
                <a:cubicBezTo>
                  <a:pt x="8461029" y="272153"/>
                  <a:pt x="8468950" y="281627"/>
                  <a:pt x="8467401" y="267736"/>
                </a:cubicBezTo>
                <a:cubicBezTo>
                  <a:pt x="8473175" y="268487"/>
                  <a:pt x="8477144" y="267709"/>
                  <a:pt x="8480310" y="266190"/>
                </a:cubicBezTo>
                <a:lnTo>
                  <a:pt x="8481334" y="265430"/>
                </a:lnTo>
                <a:lnTo>
                  <a:pt x="8519400" y="273417"/>
                </a:lnTo>
                <a:lnTo>
                  <a:pt x="8673416" y="324197"/>
                </a:lnTo>
                <a:cubicBezTo>
                  <a:pt x="8745894" y="327976"/>
                  <a:pt x="8849559" y="346603"/>
                  <a:pt x="8915200" y="356781"/>
                </a:cubicBezTo>
                <a:cubicBezTo>
                  <a:pt x="8932755" y="365773"/>
                  <a:pt x="9005876" y="371758"/>
                  <a:pt x="9059198" y="364924"/>
                </a:cubicBezTo>
                <a:lnTo>
                  <a:pt x="9178845" y="379331"/>
                </a:lnTo>
                <a:cubicBezTo>
                  <a:pt x="9219852" y="386336"/>
                  <a:pt x="9250133" y="384055"/>
                  <a:pt x="9291225" y="384156"/>
                </a:cubicBezTo>
                <a:cubicBezTo>
                  <a:pt x="9315636" y="387667"/>
                  <a:pt x="9329719" y="388016"/>
                  <a:pt x="9370554" y="395218"/>
                </a:cubicBezTo>
                <a:cubicBezTo>
                  <a:pt x="9378187" y="394560"/>
                  <a:pt x="9405932" y="395507"/>
                  <a:pt x="9413541" y="394032"/>
                </a:cubicBezTo>
                <a:lnTo>
                  <a:pt x="9457933" y="395525"/>
                </a:lnTo>
                <a:lnTo>
                  <a:pt x="9592718" y="403735"/>
                </a:lnTo>
                <a:cubicBezTo>
                  <a:pt x="9606379" y="409007"/>
                  <a:pt x="9655291" y="415471"/>
                  <a:pt x="9668575" y="410688"/>
                </a:cubicBezTo>
                <a:cubicBezTo>
                  <a:pt x="9679602" y="410798"/>
                  <a:pt x="9706602" y="416975"/>
                  <a:pt x="9715652" y="411123"/>
                </a:cubicBezTo>
                <a:cubicBezTo>
                  <a:pt x="9741103" y="416170"/>
                  <a:pt x="9768395" y="403710"/>
                  <a:pt x="9777853" y="400831"/>
                </a:cubicBezTo>
                <a:cubicBezTo>
                  <a:pt x="9805740" y="393796"/>
                  <a:pt x="9827401" y="416417"/>
                  <a:pt x="9851249" y="415333"/>
                </a:cubicBezTo>
                <a:cubicBezTo>
                  <a:pt x="9890629" y="418769"/>
                  <a:pt x="9948551" y="426335"/>
                  <a:pt x="9976759" y="429768"/>
                </a:cubicBezTo>
                <a:cubicBezTo>
                  <a:pt x="10039303" y="440942"/>
                  <a:pt x="10139010" y="464526"/>
                  <a:pt x="10190155" y="473343"/>
                </a:cubicBezTo>
                <a:cubicBezTo>
                  <a:pt x="10247801" y="482478"/>
                  <a:pt x="10217837" y="456410"/>
                  <a:pt x="10283621" y="482672"/>
                </a:cubicBezTo>
                <a:cubicBezTo>
                  <a:pt x="10314609" y="484053"/>
                  <a:pt x="10340423" y="481075"/>
                  <a:pt x="10363623" y="479281"/>
                </a:cubicBezTo>
                <a:cubicBezTo>
                  <a:pt x="10362575" y="468594"/>
                  <a:pt x="10390200" y="481546"/>
                  <a:pt x="10418680" y="481335"/>
                </a:cubicBezTo>
                <a:cubicBezTo>
                  <a:pt x="10435371" y="482382"/>
                  <a:pt x="10458706" y="485335"/>
                  <a:pt x="10476232" y="487929"/>
                </a:cubicBezTo>
                <a:lnTo>
                  <a:pt x="10477443" y="488348"/>
                </a:lnTo>
                <a:lnTo>
                  <a:pt x="10478546" y="484593"/>
                </a:lnTo>
                <a:cubicBezTo>
                  <a:pt x="10496869" y="473932"/>
                  <a:pt x="10504440" y="492791"/>
                  <a:pt x="10522544" y="483599"/>
                </a:cubicBezTo>
                <a:lnTo>
                  <a:pt x="10525940" y="488575"/>
                </a:lnTo>
                <a:lnTo>
                  <a:pt x="10527978" y="487468"/>
                </a:lnTo>
                <a:lnTo>
                  <a:pt x="10551856" y="495400"/>
                </a:lnTo>
                <a:lnTo>
                  <a:pt x="10651180" y="481776"/>
                </a:lnTo>
                <a:cubicBezTo>
                  <a:pt x="10666635" y="489439"/>
                  <a:pt x="10679569" y="486219"/>
                  <a:pt x="10692407" y="479535"/>
                </a:cubicBezTo>
                <a:cubicBezTo>
                  <a:pt x="10729215" y="482326"/>
                  <a:pt x="10763453" y="472539"/>
                  <a:pt x="10805173" y="469286"/>
                </a:cubicBezTo>
                <a:cubicBezTo>
                  <a:pt x="10849593" y="478609"/>
                  <a:pt x="10873661" y="459268"/>
                  <a:pt x="10918240" y="455873"/>
                </a:cubicBezTo>
                <a:cubicBezTo>
                  <a:pt x="10961126" y="475397"/>
                  <a:pt x="10948597" y="428686"/>
                  <a:pt x="10985893" y="430155"/>
                </a:cubicBezTo>
                <a:cubicBezTo>
                  <a:pt x="11045792" y="447988"/>
                  <a:pt x="10985190" y="414687"/>
                  <a:pt x="11078762" y="421051"/>
                </a:cubicBezTo>
                <a:cubicBezTo>
                  <a:pt x="11083925" y="424015"/>
                  <a:pt x="11114482" y="394913"/>
                  <a:pt x="11113454" y="390853"/>
                </a:cubicBezTo>
                <a:cubicBezTo>
                  <a:pt x="11133947" y="392405"/>
                  <a:pt x="11233066" y="373732"/>
                  <a:pt x="11262187" y="378634"/>
                </a:cubicBezTo>
                <a:cubicBezTo>
                  <a:pt x="11320092" y="367389"/>
                  <a:pt x="11316005" y="350805"/>
                  <a:pt x="11357725" y="347628"/>
                </a:cubicBezTo>
                <a:cubicBezTo>
                  <a:pt x="11394272" y="337523"/>
                  <a:pt x="11451549" y="336224"/>
                  <a:pt x="11514053" y="323566"/>
                </a:cubicBezTo>
                <a:lnTo>
                  <a:pt x="11560799" y="310945"/>
                </a:lnTo>
                <a:lnTo>
                  <a:pt x="11555095" y="330247"/>
                </a:lnTo>
                <a:cubicBezTo>
                  <a:pt x="11570115" y="329566"/>
                  <a:pt x="11599314" y="335563"/>
                  <a:pt x="11601935" y="336765"/>
                </a:cubicBezTo>
                <a:cubicBezTo>
                  <a:pt x="11636102" y="339048"/>
                  <a:pt x="11641430" y="309890"/>
                  <a:pt x="11689326" y="303103"/>
                </a:cubicBezTo>
                <a:cubicBezTo>
                  <a:pt x="11737222" y="296316"/>
                  <a:pt x="11853888" y="301002"/>
                  <a:pt x="11889311" y="296043"/>
                </a:cubicBezTo>
                <a:lnTo>
                  <a:pt x="11894969" y="296953"/>
                </a:lnTo>
                <a:lnTo>
                  <a:pt x="11890989" y="298008"/>
                </a:lnTo>
                <a:cubicBezTo>
                  <a:pt x="11892055" y="297992"/>
                  <a:pt x="11894939" y="297561"/>
                  <a:pt x="11895904" y="297102"/>
                </a:cubicBezTo>
                <a:lnTo>
                  <a:pt x="11894969" y="296953"/>
                </a:lnTo>
                <a:lnTo>
                  <a:pt x="11896981" y="296418"/>
                </a:lnTo>
                <a:cubicBezTo>
                  <a:pt x="11903286" y="295212"/>
                  <a:pt x="11910383" y="325786"/>
                  <a:pt x="11931533" y="322577"/>
                </a:cubicBezTo>
                <a:cubicBezTo>
                  <a:pt x="11942379" y="322584"/>
                  <a:pt x="11958231" y="288015"/>
                  <a:pt x="11970826" y="284547"/>
                </a:cubicBezTo>
                <a:lnTo>
                  <a:pt x="11998411" y="275459"/>
                </a:lnTo>
                <a:cubicBezTo>
                  <a:pt x="12014431" y="274432"/>
                  <a:pt x="12054264" y="253851"/>
                  <a:pt x="12070284" y="252823"/>
                </a:cubicBezTo>
                <a:cubicBezTo>
                  <a:pt x="12101953" y="269774"/>
                  <a:pt x="12127636" y="277970"/>
                  <a:pt x="12149273" y="283340"/>
                </a:cubicBezTo>
                <a:lnTo>
                  <a:pt x="12192000" y="293933"/>
                </a:lnTo>
                <a:lnTo>
                  <a:pt x="12192000" y="843657"/>
                </a:lnTo>
                <a:lnTo>
                  <a:pt x="0" y="843657"/>
                </a:lnTo>
                <a:lnTo>
                  <a:pt x="0" y="517671"/>
                </a:lnTo>
                <a:lnTo>
                  <a:pt x="62970" y="497349"/>
                </a:lnTo>
                <a:cubicBezTo>
                  <a:pt x="96818" y="489349"/>
                  <a:pt x="130274" y="485131"/>
                  <a:pt x="163102" y="486965"/>
                </a:cubicBezTo>
                <a:cubicBezTo>
                  <a:pt x="229273" y="516421"/>
                  <a:pt x="295464" y="465077"/>
                  <a:pt x="327347" y="474218"/>
                </a:cubicBezTo>
                <a:cubicBezTo>
                  <a:pt x="398278" y="461559"/>
                  <a:pt x="524389" y="465494"/>
                  <a:pt x="616456" y="448171"/>
                </a:cubicBezTo>
                <a:cubicBezTo>
                  <a:pt x="689761" y="448930"/>
                  <a:pt x="725233" y="436443"/>
                  <a:pt x="805377" y="441830"/>
                </a:cubicBezTo>
                <a:cubicBezTo>
                  <a:pt x="856514" y="450042"/>
                  <a:pt x="903636" y="447034"/>
                  <a:pt x="937261" y="436268"/>
                </a:cubicBezTo>
                <a:cubicBezTo>
                  <a:pt x="984382" y="427633"/>
                  <a:pt x="1086871" y="383843"/>
                  <a:pt x="1139080" y="358865"/>
                </a:cubicBezTo>
                <a:cubicBezTo>
                  <a:pt x="1171293" y="330806"/>
                  <a:pt x="1269341" y="356187"/>
                  <a:pt x="1319302" y="308917"/>
                </a:cubicBezTo>
                <a:cubicBezTo>
                  <a:pt x="1351293" y="315381"/>
                  <a:pt x="1370639" y="306651"/>
                  <a:pt x="1385386" y="296402"/>
                </a:cubicBezTo>
                <a:lnTo>
                  <a:pt x="1404278" y="282186"/>
                </a:lnTo>
                <a:lnTo>
                  <a:pt x="1431509" y="282637"/>
                </a:lnTo>
                <a:lnTo>
                  <a:pt x="1479635" y="281452"/>
                </a:lnTo>
                <a:lnTo>
                  <a:pt x="1522846" y="286636"/>
                </a:lnTo>
                <a:cubicBezTo>
                  <a:pt x="1607746" y="295741"/>
                  <a:pt x="1658262" y="297408"/>
                  <a:pt x="1744857" y="299498"/>
                </a:cubicBezTo>
                <a:cubicBezTo>
                  <a:pt x="1746802" y="298898"/>
                  <a:pt x="1772794" y="292779"/>
                  <a:pt x="1800399" y="286471"/>
                </a:cubicBezTo>
                <a:lnTo>
                  <a:pt x="1829679" y="279899"/>
                </a:lnTo>
                <a:lnTo>
                  <a:pt x="1848467" y="280085"/>
                </a:lnTo>
                <a:cubicBezTo>
                  <a:pt x="1862541" y="284929"/>
                  <a:pt x="1909246" y="287572"/>
                  <a:pt x="1919990" y="280551"/>
                </a:cubicBezTo>
                <a:cubicBezTo>
                  <a:pt x="1930120" y="279552"/>
                  <a:pt x="1940770" y="283009"/>
                  <a:pt x="1947318" y="275157"/>
                </a:cubicBezTo>
                <a:cubicBezTo>
                  <a:pt x="1969430" y="271795"/>
                  <a:pt x="2020074" y="264052"/>
                  <a:pt x="2052662" y="260377"/>
                </a:cubicBezTo>
                <a:cubicBezTo>
                  <a:pt x="2069011" y="271949"/>
                  <a:pt x="2098031" y="252728"/>
                  <a:pt x="2142850" y="253103"/>
                </a:cubicBezTo>
                <a:cubicBezTo>
                  <a:pt x="2160684" y="266415"/>
                  <a:pt x="2173071" y="253191"/>
                  <a:pt x="2207849" y="271590"/>
                </a:cubicBezTo>
                <a:cubicBezTo>
                  <a:pt x="2209481" y="270048"/>
                  <a:pt x="2211471" y="268648"/>
                  <a:pt x="2213757" y="267429"/>
                </a:cubicBezTo>
                <a:cubicBezTo>
                  <a:pt x="2227043" y="260354"/>
                  <a:pt x="2247279" y="260873"/>
                  <a:pt x="2258954" y="268589"/>
                </a:cubicBezTo>
                <a:cubicBezTo>
                  <a:pt x="2314759" y="293598"/>
                  <a:pt x="2367284" y="294725"/>
                  <a:pt x="2416183" y="301325"/>
                </a:cubicBezTo>
                <a:cubicBezTo>
                  <a:pt x="2471682" y="306236"/>
                  <a:pt x="2436502" y="278448"/>
                  <a:pt x="2504536" y="302799"/>
                </a:cubicBezTo>
                <a:cubicBezTo>
                  <a:pt x="2512619" y="293910"/>
                  <a:pt x="2521472" y="293787"/>
                  <a:pt x="2536071" y="298698"/>
                </a:cubicBezTo>
                <a:cubicBezTo>
                  <a:pt x="2563080" y="300400"/>
                  <a:pt x="2562424" y="277303"/>
                  <a:pt x="2588893" y="292112"/>
                </a:cubicBezTo>
                <a:cubicBezTo>
                  <a:pt x="2584764" y="279571"/>
                  <a:pt x="2640519" y="289099"/>
                  <a:pt x="2628809" y="275805"/>
                </a:cubicBezTo>
                <a:cubicBezTo>
                  <a:pt x="2647132" y="265144"/>
                  <a:pt x="2654703" y="284003"/>
                  <a:pt x="2672807" y="274811"/>
                </a:cubicBezTo>
                <a:cubicBezTo>
                  <a:pt x="2692689" y="273207"/>
                  <a:pt x="2660665" y="287642"/>
                  <a:pt x="2682466" y="289307"/>
                </a:cubicBezTo>
                <a:lnTo>
                  <a:pt x="2801443" y="272988"/>
                </a:lnTo>
                <a:cubicBezTo>
                  <a:pt x="2816898" y="280651"/>
                  <a:pt x="2829832" y="277431"/>
                  <a:pt x="2842670" y="270747"/>
                </a:cubicBezTo>
                <a:cubicBezTo>
                  <a:pt x="2879478" y="273538"/>
                  <a:pt x="2913716" y="263751"/>
                  <a:pt x="2955436" y="260498"/>
                </a:cubicBezTo>
                <a:cubicBezTo>
                  <a:pt x="2999857" y="269821"/>
                  <a:pt x="3023924" y="250480"/>
                  <a:pt x="3068503" y="247085"/>
                </a:cubicBezTo>
                <a:cubicBezTo>
                  <a:pt x="3111389" y="266609"/>
                  <a:pt x="3098860" y="219898"/>
                  <a:pt x="3136157" y="221367"/>
                </a:cubicBezTo>
                <a:cubicBezTo>
                  <a:pt x="3196055" y="239200"/>
                  <a:pt x="3135454" y="205899"/>
                  <a:pt x="3229025" y="212263"/>
                </a:cubicBezTo>
                <a:cubicBezTo>
                  <a:pt x="3234188" y="215227"/>
                  <a:pt x="3264745" y="186124"/>
                  <a:pt x="3263717" y="182064"/>
                </a:cubicBezTo>
                <a:cubicBezTo>
                  <a:pt x="3284210" y="183616"/>
                  <a:pt x="3383330" y="164943"/>
                  <a:pt x="3412450" y="169845"/>
                </a:cubicBezTo>
                <a:cubicBezTo>
                  <a:pt x="3470355" y="158600"/>
                  <a:pt x="3466269" y="142016"/>
                  <a:pt x="3507988" y="138840"/>
                </a:cubicBezTo>
                <a:cubicBezTo>
                  <a:pt x="3544535" y="128734"/>
                  <a:pt x="3601812" y="127435"/>
                  <a:pt x="3664316" y="114777"/>
                </a:cubicBezTo>
                <a:lnTo>
                  <a:pt x="3711062" y="102156"/>
                </a:lnTo>
                <a:lnTo>
                  <a:pt x="3705359" y="121458"/>
                </a:lnTo>
                <a:cubicBezTo>
                  <a:pt x="3720379" y="120778"/>
                  <a:pt x="3749577" y="126775"/>
                  <a:pt x="3752198" y="127977"/>
                </a:cubicBezTo>
                <a:cubicBezTo>
                  <a:pt x="3786365" y="130259"/>
                  <a:pt x="3791694" y="101101"/>
                  <a:pt x="3839589" y="94314"/>
                </a:cubicBezTo>
                <a:cubicBezTo>
                  <a:pt x="3887485" y="87527"/>
                  <a:pt x="4004152" y="92214"/>
                  <a:pt x="4039575" y="87255"/>
                </a:cubicBezTo>
                <a:lnTo>
                  <a:pt x="4045232" y="88164"/>
                </a:lnTo>
                <a:lnTo>
                  <a:pt x="4041253" y="89220"/>
                </a:lnTo>
                <a:cubicBezTo>
                  <a:pt x="4042318" y="89204"/>
                  <a:pt x="4045202" y="88772"/>
                  <a:pt x="4046168" y="88314"/>
                </a:cubicBezTo>
                <a:lnTo>
                  <a:pt x="4045232" y="88164"/>
                </a:lnTo>
                <a:lnTo>
                  <a:pt x="4047244" y="87630"/>
                </a:lnTo>
                <a:cubicBezTo>
                  <a:pt x="4053549" y="86424"/>
                  <a:pt x="4060647" y="116997"/>
                  <a:pt x="4081797" y="113788"/>
                </a:cubicBezTo>
                <a:cubicBezTo>
                  <a:pt x="4092642" y="113795"/>
                  <a:pt x="4108495" y="79226"/>
                  <a:pt x="4121089" y="75758"/>
                </a:cubicBezTo>
                <a:lnTo>
                  <a:pt x="4148674" y="66671"/>
                </a:lnTo>
                <a:cubicBezTo>
                  <a:pt x="4164695" y="65643"/>
                  <a:pt x="4204528" y="45062"/>
                  <a:pt x="4220548" y="44035"/>
                </a:cubicBezTo>
                <a:cubicBezTo>
                  <a:pt x="4283885" y="77935"/>
                  <a:pt x="4323280" y="76818"/>
                  <a:pt x="4354249" y="88116"/>
                </a:cubicBezTo>
                <a:cubicBezTo>
                  <a:pt x="4424521" y="97907"/>
                  <a:pt x="4455906" y="90768"/>
                  <a:pt x="4549237" y="79806"/>
                </a:cubicBezTo>
                <a:cubicBezTo>
                  <a:pt x="4622250" y="85587"/>
                  <a:pt x="4717263" y="97250"/>
                  <a:pt x="4796679" y="108111"/>
                </a:cubicBezTo>
                <a:cubicBezTo>
                  <a:pt x="4846927" y="119802"/>
                  <a:pt x="4894173" y="120032"/>
                  <a:pt x="4928657" y="111604"/>
                </a:cubicBezTo>
                <a:cubicBezTo>
                  <a:pt x="4976404" y="106223"/>
                  <a:pt x="5082489" y="69591"/>
                  <a:pt x="5136768" y="48267"/>
                </a:cubicBezTo>
                <a:cubicBezTo>
                  <a:pt x="5171389" y="22501"/>
                  <a:pt x="5266869" y="54523"/>
                  <a:pt x="5320899" y="10821"/>
                </a:cubicBezTo>
                <a:cubicBezTo>
                  <a:pt x="5353820" y="3483"/>
                  <a:pt x="5390152" y="453"/>
                  <a:pt x="5427496" y="4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テキスト ボックス 4">
            <a:extLst>
              <a:ext uri="{FF2B5EF4-FFF2-40B4-BE49-F238E27FC236}">
                <a16:creationId xmlns:a16="http://schemas.microsoft.com/office/drawing/2014/main" id="{CD84CDB2-9AAF-415E-B31D-0411282ABFFE}"/>
              </a:ext>
            </a:extLst>
          </p:cNvPr>
          <p:cNvSpPr txBox="1"/>
          <p:nvPr/>
        </p:nvSpPr>
        <p:spPr>
          <a:xfrm>
            <a:off x="333060" y="1825625"/>
            <a:ext cx="11174655" cy="4735014"/>
          </a:xfrm>
          <a:prstGeom prst="rect">
            <a:avLst/>
          </a:prstGeom>
          <a:noFill/>
        </p:spPr>
        <p:txBody>
          <a:bodyPr wrap="square" rtlCol="0">
            <a:spAutoFit/>
          </a:bodyPr>
          <a:lstStyle/>
          <a:p>
            <a:pPr marL="228600">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Although the k-means model helped to give more context on the relationship between venue popularity based on distance and venue category compared to purely relying on the popularity of a venue based on existing metrics provided by Foursquare, the execution, code logic and architecture has some limitations.</a:t>
            </a:r>
          </a:p>
          <a:p>
            <a:pPr marL="228600">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One example of this is that the parameters to allow the code to be re-used for different cities and their subsequent focal point (e.g. station) is not set to be easily configured. Instead, the code needs to be changed extensively at each point to mention the target city of interest.</a:t>
            </a:r>
          </a:p>
          <a:p>
            <a:pPr marL="228600">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In terms of the accuracy of the k-means model, the following factors influence its overall accuracy</a:t>
            </a:r>
          </a:p>
          <a:p>
            <a:pPr marL="342900" lvl="0" indent="-342900">
              <a:lnSpc>
                <a:spcPct val="107000"/>
              </a:lnSpc>
              <a:buFont typeface="+mj-lt"/>
              <a:buAutoNum type="arabicPeriod"/>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The relatively high level of specificity in terms of the target location, which reduces the quantity of data that can be analyzed</a:t>
            </a:r>
          </a:p>
          <a:p>
            <a:pPr marL="342900" lvl="0" indent="-342900">
              <a:lnSpc>
                <a:spcPct val="107000"/>
              </a:lnSpc>
              <a:spcAft>
                <a:spcPts val="800"/>
              </a:spcAft>
              <a:buFont typeface="+mj-lt"/>
              <a:buAutoNum type="arabicPeriod"/>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The limited number of clusters used in the code to generate results which limits the ability to fully utilize the K-means clustering methodology</a:t>
            </a:r>
          </a:p>
          <a:p>
            <a:pPr marL="228600">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Considering this, it would be worth re-architecting the code to address finding patterns between cities using a wider parameter such as the neighborhood. </a:t>
            </a:r>
          </a:p>
          <a:p>
            <a:endParaRPr lang="en-CA" dirty="0"/>
          </a:p>
        </p:txBody>
      </p:sp>
      <p:sp>
        <p:nvSpPr>
          <p:cNvPr id="11" name="字幕 2">
            <a:extLst>
              <a:ext uri="{FF2B5EF4-FFF2-40B4-BE49-F238E27FC236}">
                <a16:creationId xmlns:a16="http://schemas.microsoft.com/office/drawing/2014/main" id="{740AEEB8-B08B-4E0C-BD1A-412686679942}"/>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16" name="テキスト ボックス 15">
            <a:extLst>
              <a:ext uri="{FF2B5EF4-FFF2-40B4-BE49-F238E27FC236}">
                <a16:creationId xmlns:a16="http://schemas.microsoft.com/office/drawing/2014/main" id="{84CDE273-8354-4D33-8AA2-7ED12D23CE8C}"/>
              </a:ext>
            </a:extLst>
          </p:cNvPr>
          <p:cNvSpPr txBox="1"/>
          <p:nvPr/>
        </p:nvSpPr>
        <p:spPr>
          <a:xfrm>
            <a:off x="11638919" y="6518649"/>
            <a:ext cx="442061" cy="369332"/>
          </a:xfrm>
          <a:prstGeom prst="rect">
            <a:avLst/>
          </a:prstGeom>
          <a:noFill/>
        </p:spPr>
        <p:txBody>
          <a:bodyPr wrap="square" rtlCol="0">
            <a:spAutoFit/>
          </a:bodyPr>
          <a:lstStyle/>
          <a:p>
            <a:r>
              <a:rPr lang="en-CA" dirty="0"/>
              <a:t>10</a:t>
            </a:r>
          </a:p>
        </p:txBody>
      </p:sp>
    </p:spTree>
    <p:extLst>
      <p:ext uri="{BB962C8B-B14F-4D97-AF65-F5344CB8AC3E}">
        <p14:creationId xmlns:p14="http://schemas.microsoft.com/office/powerpoint/2010/main" val="3269214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8470751-4046-4A07-86D0-382F36ED5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B817285-8238-4B7D-A4CF-6C648D94CE4E}"/>
              </a:ext>
            </a:extLst>
          </p:cNvPr>
          <p:cNvSpPr>
            <a:spLocks noGrp="1"/>
          </p:cNvSpPr>
          <p:nvPr>
            <p:ph type="title"/>
          </p:nvPr>
        </p:nvSpPr>
        <p:spPr>
          <a:xfrm>
            <a:off x="1050879" y="609601"/>
            <a:ext cx="9810604" cy="1216024"/>
          </a:xfrm>
        </p:spPr>
        <p:txBody>
          <a:bodyPr>
            <a:normAutofit/>
          </a:bodyPr>
          <a:lstStyle/>
          <a:p>
            <a:pPr algn="ctr"/>
            <a:r>
              <a:rPr lang="en-CA" b="1" dirty="0">
                <a:effectLst/>
                <a:latin typeface="Calibri Light" panose="020F0302020204030204" pitchFamily="34" charset="0"/>
                <a:ea typeface="游ゴシック Light" panose="020B0300000000000000" pitchFamily="50" charset="-128"/>
                <a:cs typeface="Times New Roman" panose="02020603050405020304" pitchFamily="18" charset="0"/>
              </a:rPr>
              <a:t>Conclusion</a:t>
            </a:r>
            <a:endParaRPr lang="en-CA" dirty="0"/>
          </a:p>
        </p:txBody>
      </p:sp>
      <p:sp>
        <p:nvSpPr>
          <p:cNvPr id="14" name="Freeform: Shape 13">
            <a:extLst>
              <a:ext uri="{FF2B5EF4-FFF2-40B4-BE49-F238E27FC236}">
                <a16:creationId xmlns:a16="http://schemas.microsoft.com/office/drawing/2014/main" id="{798DAB7D-3A31-4ABA-87BC-3DC434358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248399"/>
            <a:ext cx="12192000" cy="609602"/>
          </a:xfrm>
          <a:custGeom>
            <a:avLst/>
            <a:gdLst>
              <a:gd name="connsiteX0" fmla="*/ 5427496 w 12192000"/>
              <a:gd name="connsiteY0" fmla="*/ 48 h 843657"/>
              <a:gd name="connsiteX1" fmla="*/ 5725893 w 12192000"/>
              <a:gd name="connsiteY1" fmla="*/ 21789 h 843657"/>
              <a:gd name="connsiteX2" fmla="*/ 5843016 w 12192000"/>
              <a:gd name="connsiteY2" fmla="*/ 15229 h 843657"/>
              <a:gd name="connsiteX3" fmla="*/ 5846849 w 12192000"/>
              <a:gd name="connsiteY3" fmla="*/ 32983 h 843657"/>
              <a:gd name="connsiteX4" fmla="*/ 5899818 w 12192000"/>
              <a:gd name="connsiteY4" fmla="*/ 25502 h 843657"/>
              <a:gd name="connsiteX5" fmla="*/ 6034990 w 12192000"/>
              <a:gd name="connsiteY5" fmla="*/ 39501 h 843657"/>
              <a:gd name="connsiteX6" fmla="*/ 6231181 w 12192000"/>
              <a:gd name="connsiteY6" fmla="*/ 59432 h 843657"/>
              <a:gd name="connsiteX7" fmla="*/ 6336161 w 12192000"/>
              <a:gd name="connsiteY7" fmla="*/ 80469 h 843657"/>
              <a:gd name="connsiteX8" fmla="*/ 6424286 w 12192000"/>
              <a:gd name="connsiteY8" fmla="*/ 80202 h 843657"/>
              <a:gd name="connsiteX9" fmla="*/ 6498206 w 12192000"/>
              <a:gd name="connsiteY9" fmla="*/ 88921 h 843657"/>
              <a:gd name="connsiteX10" fmla="*/ 6524438 w 12192000"/>
              <a:gd name="connsiteY10" fmla="*/ 92235 h 843657"/>
              <a:gd name="connsiteX11" fmla="*/ 6528543 w 12192000"/>
              <a:gd name="connsiteY11" fmla="*/ 96055 h 843657"/>
              <a:gd name="connsiteX12" fmla="*/ 6550787 w 12192000"/>
              <a:gd name="connsiteY12" fmla="*/ 79748 h 843657"/>
              <a:gd name="connsiteX13" fmla="*/ 6638443 w 12192000"/>
              <a:gd name="connsiteY13" fmla="*/ 117301 h 843657"/>
              <a:gd name="connsiteX14" fmla="*/ 6639771 w 12192000"/>
              <a:gd name="connsiteY14" fmla="*/ 116273 h 843657"/>
              <a:gd name="connsiteX15" fmla="*/ 6733110 w 12192000"/>
              <a:gd name="connsiteY15" fmla="*/ 109431 h 843657"/>
              <a:gd name="connsiteX16" fmla="*/ 6823638 w 12192000"/>
              <a:gd name="connsiteY16" fmla="*/ 103653 h 843657"/>
              <a:gd name="connsiteX17" fmla="*/ 6834898 w 12192000"/>
              <a:gd name="connsiteY17" fmla="*/ 105044 h 843657"/>
              <a:gd name="connsiteX18" fmla="*/ 6835271 w 12192000"/>
              <a:gd name="connsiteY18" fmla="*/ 104811 h 843657"/>
              <a:gd name="connsiteX19" fmla="*/ 6847445 w 12192000"/>
              <a:gd name="connsiteY19" fmla="*/ 105763 h 843657"/>
              <a:gd name="connsiteX20" fmla="*/ 6855429 w 12192000"/>
              <a:gd name="connsiteY20" fmla="*/ 107584 h 843657"/>
              <a:gd name="connsiteX21" fmla="*/ 6923302 w 12192000"/>
              <a:gd name="connsiteY21" fmla="*/ 131290 h 843657"/>
              <a:gd name="connsiteX22" fmla="*/ 7046891 w 12192000"/>
              <a:gd name="connsiteY22" fmla="*/ 109264 h 843657"/>
              <a:gd name="connsiteX23" fmla="*/ 7233811 w 12192000"/>
              <a:gd name="connsiteY23" fmla="*/ 127598 h 843657"/>
              <a:gd name="connsiteX24" fmla="*/ 7371301 w 12192000"/>
              <a:gd name="connsiteY24" fmla="*/ 118421 h 843657"/>
              <a:gd name="connsiteX25" fmla="*/ 7574701 w 12192000"/>
              <a:gd name="connsiteY25" fmla="*/ 190435 h 843657"/>
              <a:gd name="connsiteX26" fmla="*/ 7580910 w 12192000"/>
              <a:gd name="connsiteY26" fmla="*/ 199699 h 843657"/>
              <a:gd name="connsiteX27" fmla="*/ 7592267 w 12192000"/>
              <a:gd name="connsiteY27" fmla="*/ 206716 h 843657"/>
              <a:gd name="connsiteX28" fmla="*/ 7594969 w 12192000"/>
              <a:gd name="connsiteY28" fmla="*/ 206552 h 843657"/>
              <a:gd name="connsiteX29" fmla="*/ 7612066 w 12192000"/>
              <a:gd name="connsiteY29" fmla="*/ 211669 h 843657"/>
              <a:gd name="connsiteX30" fmla="*/ 7613197 w 12192000"/>
              <a:gd name="connsiteY30" fmla="*/ 214836 h 843657"/>
              <a:gd name="connsiteX31" fmla="*/ 7624109 w 12192000"/>
              <a:gd name="connsiteY31" fmla="*/ 218987 h 843657"/>
              <a:gd name="connsiteX32" fmla="*/ 7643393 w 12192000"/>
              <a:gd name="connsiteY32" fmla="*/ 228895 h 843657"/>
              <a:gd name="connsiteX33" fmla="*/ 7649074 w 12192000"/>
              <a:gd name="connsiteY33" fmla="*/ 229127 h 843657"/>
              <a:gd name="connsiteX34" fmla="*/ 7681385 w 12192000"/>
              <a:gd name="connsiteY34" fmla="*/ 241546 h 843657"/>
              <a:gd name="connsiteX35" fmla="*/ 7682814 w 12192000"/>
              <a:gd name="connsiteY35" fmla="*/ 240947 h 843657"/>
              <a:gd name="connsiteX36" fmla="*/ 7696214 w 12192000"/>
              <a:gd name="connsiteY36" fmla="*/ 241085 h 843657"/>
              <a:gd name="connsiteX37" fmla="*/ 7819450 w 12192000"/>
              <a:gd name="connsiteY37" fmla="*/ 251097 h 843657"/>
              <a:gd name="connsiteX38" fmla="*/ 7826804 w 12192000"/>
              <a:gd name="connsiteY38" fmla="*/ 253271 h 843657"/>
              <a:gd name="connsiteX39" fmla="*/ 7827179 w 12192000"/>
              <a:gd name="connsiteY39" fmla="*/ 253144 h 843657"/>
              <a:gd name="connsiteX40" fmla="*/ 7835389 w 12192000"/>
              <a:gd name="connsiteY40" fmla="*/ 255095 h 843657"/>
              <a:gd name="connsiteX41" fmla="*/ 7840212 w 12192000"/>
              <a:gd name="connsiteY41" fmla="*/ 257235 h 843657"/>
              <a:gd name="connsiteX42" fmla="*/ 7854477 w 12192000"/>
              <a:gd name="connsiteY42" fmla="*/ 261452 h 843657"/>
              <a:gd name="connsiteX43" fmla="*/ 7925416 w 12192000"/>
              <a:gd name="connsiteY43" fmla="*/ 250871 h 843657"/>
              <a:gd name="connsiteX44" fmla="*/ 8027820 w 12192000"/>
              <a:gd name="connsiteY44" fmla="*/ 237431 h 843657"/>
              <a:gd name="connsiteX45" fmla="*/ 8082003 w 12192000"/>
              <a:gd name="connsiteY45" fmla="*/ 258480 h 843657"/>
              <a:gd name="connsiteX46" fmla="*/ 8258788 w 12192000"/>
              <a:gd name="connsiteY46" fmla="*/ 272192 h 843657"/>
              <a:gd name="connsiteX47" fmla="*/ 8292894 w 12192000"/>
              <a:gd name="connsiteY47" fmla="*/ 269919 h 843657"/>
              <a:gd name="connsiteX48" fmla="*/ 8297864 w 12192000"/>
              <a:gd name="connsiteY48" fmla="*/ 268332 h 843657"/>
              <a:gd name="connsiteX49" fmla="*/ 8304197 w 12192000"/>
              <a:gd name="connsiteY49" fmla="*/ 267834 h 843657"/>
              <a:gd name="connsiteX50" fmla="*/ 8320276 w 12192000"/>
              <a:gd name="connsiteY50" fmla="*/ 270133 h 843657"/>
              <a:gd name="connsiteX51" fmla="*/ 8326122 w 12192000"/>
              <a:gd name="connsiteY51" fmla="*/ 271603 h 843657"/>
              <a:gd name="connsiteX52" fmla="*/ 8335105 w 12192000"/>
              <a:gd name="connsiteY52" fmla="*/ 272466 h 843657"/>
              <a:gd name="connsiteX53" fmla="*/ 8335390 w 12192000"/>
              <a:gd name="connsiteY53" fmla="*/ 272295 h 843657"/>
              <a:gd name="connsiteX54" fmla="*/ 8383421 w 12192000"/>
              <a:gd name="connsiteY54" fmla="*/ 274638 h 843657"/>
              <a:gd name="connsiteX55" fmla="*/ 8443863 w 12192000"/>
              <a:gd name="connsiteY55" fmla="*/ 268710 h 843657"/>
              <a:gd name="connsiteX56" fmla="*/ 8467401 w 12192000"/>
              <a:gd name="connsiteY56" fmla="*/ 267736 h 843657"/>
              <a:gd name="connsiteX57" fmla="*/ 8480310 w 12192000"/>
              <a:gd name="connsiteY57" fmla="*/ 266190 h 843657"/>
              <a:gd name="connsiteX58" fmla="*/ 8481334 w 12192000"/>
              <a:gd name="connsiteY58" fmla="*/ 265430 h 843657"/>
              <a:gd name="connsiteX59" fmla="*/ 8519400 w 12192000"/>
              <a:gd name="connsiteY59" fmla="*/ 273417 h 843657"/>
              <a:gd name="connsiteX60" fmla="*/ 8673416 w 12192000"/>
              <a:gd name="connsiteY60" fmla="*/ 324197 h 843657"/>
              <a:gd name="connsiteX61" fmla="*/ 8915200 w 12192000"/>
              <a:gd name="connsiteY61" fmla="*/ 356781 h 843657"/>
              <a:gd name="connsiteX62" fmla="*/ 9059198 w 12192000"/>
              <a:gd name="connsiteY62" fmla="*/ 364924 h 843657"/>
              <a:gd name="connsiteX63" fmla="*/ 9178845 w 12192000"/>
              <a:gd name="connsiteY63" fmla="*/ 379331 h 843657"/>
              <a:gd name="connsiteX64" fmla="*/ 9291225 w 12192000"/>
              <a:gd name="connsiteY64" fmla="*/ 384156 h 843657"/>
              <a:gd name="connsiteX65" fmla="*/ 9370554 w 12192000"/>
              <a:gd name="connsiteY65" fmla="*/ 395218 h 843657"/>
              <a:gd name="connsiteX66" fmla="*/ 9413541 w 12192000"/>
              <a:gd name="connsiteY66" fmla="*/ 394032 h 843657"/>
              <a:gd name="connsiteX67" fmla="*/ 9457933 w 12192000"/>
              <a:gd name="connsiteY67" fmla="*/ 395525 h 843657"/>
              <a:gd name="connsiteX68" fmla="*/ 9592718 w 12192000"/>
              <a:gd name="connsiteY68" fmla="*/ 403735 h 843657"/>
              <a:gd name="connsiteX69" fmla="*/ 9668575 w 12192000"/>
              <a:gd name="connsiteY69" fmla="*/ 410688 h 843657"/>
              <a:gd name="connsiteX70" fmla="*/ 9715652 w 12192000"/>
              <a:gd name="connsiteY70" fmla="*/ 411123 h 843657"/>
              <a:gd name="connsiteX71" fmla="*/ 9777853 w 12192000"/>
              <a:gd name="connsiteY71" fmla="*/ 400831 h 843657"/>
              <a:gd name="connsiteX72" fmla="*/ 9851249 w 12192000"/>
              <a:gd name="connsiteY72" fmla="*/ 415333 h 843657"/>
              <a:gd name="connsiteX73" fmla="*/ 9976759 w 12192000"/>
              <a:gd name="connsiteY73" fmla="*/ 429768 h 843657"/>
              <a:gd name="connsiteX74" fmla="*/ 10190155 w 12192000"/>
              <a:gd name="connsiteY74" fmla="*/ 473343 h 843657"/>
              <a:gd name="connsiteX75" fmla="*/ 10283621 w 12192000"/>
              <a:gd name="connsiteY75" fmla="*/ 482672 h 843657"/>
              <a:gd name="connsiteX76" fmla="*/ 10363623 w 12192000"/>
              <a:gd name="connsiteY76" fmla="*/ 479281 h 843657"/>
              <a:gd name="connsiteX77" fmla="*/ 10418680 w 12192000"/>
              <a:gd name="connsiteY77" fmla="*/ 481335 h 843657"/>
              <a:gd name="connsiteX78" fmla="*/ 10476232 w 12192000"/>
              <a:gd name="connsiteY78" fmla="*/ 487929 h 843657"/>
              <a:gd name="connsiteX79" fmla="*/ 10477443 w 12192000"/>
              <a:gd name="connsiteY79" fmla="*/ 488348 h 843657"/>
              <a:gd name="connsiteX80" fmla="*/ 10478546 w 12192000"/>
              <a:gd name="connsiteY80" fmla="*/ 484593 h 843657"/>
              <a:gd name="connsiteX81" fmla="*/ 10522544 w 12192000"/>
              <a:gd name="connsiteY81" fmla="*/ 483599 h 843657"/>
              <a:gd name="connsiteX82" fmla="*/ 10525940 w 12192000"/>
              <a:gd name="connsiteY82" fmla="*/ 488575 h 843657"/>
              <a:gd name="connsiteX83" fmla="*/ 10527978 w 12192000"/>
              <a:gd name="connsiteY83" fmla="*/ 487468 h 843657"/>
              <a:gd name="connsiteX84" fmla="*/ 10551856 w 12192000"/>
              <a:gd name="connsiteY84" fmla="*/ 495400 h 843657"/>
              <a:gd name="connsiteX85" fmla="*/ 10651180 w 12192000"/>
              <a:gd name="connsiteY85" fmla="*/ 481776 h 843657"/>
              <a:gd name="connsiteX86" fmla="*/ 10692407 w 12192000"/>
              <a:gd name="connsiteY86" fmla="*/ 479535 h 843657"/>
              <a:gd name="connsiteX87" fmla="*/ 10805173 w 12192000"/>
              <a:gd name="connsiteY87" fmla="*/ 469286 h 843657"/>
              <a:gd name="connsiteX88" fmla="*/ 10918240 w 12192000"/>
              <a:gd name="connsiteY88" fmla="*/ 455873 h 843657"/>
              <a:gd name="connsiteX89" fmla="*/ 10985893 w 12192000"/>
              <a:gd name="connsiteY89" fmla="*/ 430155 h 843657"/>
              <a:gd name="connsiteX90" fmla="*/ 11078762 w 12192000"/>
              <a:gd name="connsiteY90" fmla="*/ 421051 h 843657"/>
              <a:gd name="connsiteX91" fmla="*/ 11113454 w 12192000"/>
              <a:gd name="connsiteY91" fmla="*/ 390853 h 843657"/>
              <a:gd name="connsiteX92" fmla="*/ 11262187 w 12192000"/>
              <a:gd name="connsiteY92" fmla="*/ 378634 h 843657"/>
              <a:gd name="connsiteX93" fmla="*/ 11357725 w 12192000"/>
              <a:gd name="connsiteY93" fmla="*/ 347628 h 843657"/>
              <a:gd name="connsiteX94" fmla="*/ 11514053 w 12192000"/>
              <a:gd name="connsiteY94" fmla="*/ 323566 h 843657"/>
              <a:gd name="connsiteX95" fmla="*/ 11560799 w 12192000"/>
              <a:gd name="connsiteY95" fmla="*/ 310945 h 843657"/>
              <a:gd name="connsiteX96" fmla="*/ 11555095 w 12192000"/>
              <a:gd name="connsiteY96" fmla="*/ 330247 h 843657"/>
              <a:gd name="connsiteX97" fmla="*/ 11601935 w 12192000"/>
              <a:gd name="connsiteY97" fmla="*/ 336765 h 843657"/>
              <a:gd name="connsiteX98" fmla="*/ 11689326 w 12192000"/>
              <a:gd name="connsiteY98" fmla="*/ 303103 h 843657"/>
              <a:gd name="connsiteX99" fmla="*/ 11889311 w 12192000"/>
              <a:gd name="connsiteY99" fmla="*/ 296043 h 843657"/>
              <a:gd name="connsiteX100" fmla="*/ 11894969 w 12192000"/>
              <a:gd name="connsiteY100" fmla="*/ 296953 h 843657"/>
              <a:gd name="connsiteX101" fmla="*/ 11890989 w 12192000"/>
              <a:gd name="connsiteY101" fmla="*/ 298008 h 843657"/>
              <a:gd name="connsiteX102" fmla="*/ 11895904 w 12192000"/>
              <a:gd name="connsiteY102" fmla="*/ 297102 h 843657"/>
              <a:gd name="connsiteX103" fmla="*/ 11894969 w 12192000"/>
              <a:gd name="connsiteY103" fmla="*/ 296953 h 843657"/>
              <a:gd name="connsiteX104" fmla="*/ 11896981 w 12192000"/>
              <a:gd name="connsiteY104" fmla="*/ 296418 h 843657"/>
              <a:gd name="connsiteX105" fmla="*/ 11931533 w 12192000"/>
              <a:gd name="connsiteY105" fmla="*/ 322577 h 843657"/>
              <a:gd name="connsiteX106" fmla="*/ 11970826 w 12192000"/>
              <a:gd name="connsiteY106" fmla="*/ 284547 h 843657"/>
              <a:gd name="connsiteX107" fmla="*/ 11998411 w 12192000"/>
              <a:gd name="connsiteY107" fmla="*/ 275459 h 843657"/>
              <a:gd name="connsiteX108" fmla="*/ 12070284 w 12192000"/>
              <a:gd name="connsiteY108" fmla="*/ 252823 h 843657"/>
              <a:gd name="connsiteX109" fmla="*/ 12149273 w 12192000"/>
              <a:gd name="connsiteY109" fmla="*/ 283340 h 843657"/>
              <a:gd name="connsiteX110" fmla="*/ 12192000 w 12192000"/>
              <a:gd name="connsiteY110" fmla="*/ 293933 h 843657"/>
              <a:gd name="connsiteX111" fmla="*/ 12192000 w 12192000"/>
              <a:gd name="connsiteY111" fmla="*/ 843657 h 843657"/>
              <a:gd name="connsiteX112" fmla="*/ 0 w 12192000"/>
              <a:gd name="connsiteY112" fmla="*/ 843657 h 843657"/>
              <a:gd name="connsiteX113" fmla="*/ 0 w 12192000"/>
              <a:gd name="connsiteY113" fmla="*/ 517671 h 843657"/>
              <a:gd name="connsiteX114" fmla="*/ 62970 w 12192000"/>
              <a:gd name="connsiteY114" fmla="*/ 497349 h 843657"/>
              <a:gd name="connsiteX115" fmla="*/ 163102 w 12192000"/>
              <a:gd name="connsiteY115" fmla="*/ 486965 h 843657"/>
              <a:gd name="connsiteX116" fmla="*/ 327347 w 12192000"/>
              <a:gd name="connsiteY116" fmla="*/ 474218 h 843657"/>
              <a:gd name="connsiteX117" fmla="*/ 616456 w 12192000"/>
              <a:gd name="connsiteY117" fmla="*/ 448171 h 843657"/>
              <a:gd name="connsiteX118" fmla="*/ 805377 w 12192000"/>
              <a:gd name="connsiteY118" fmla="*/ 441830 h 843657"/>
              <a:gd name="connsiteX119" fmla="*/ 937261 w 12192000"/>
              <a:gd name="connsiteY119" fmla="*/ 436268 h 843657"/>
              <a:gd name="connsiteX120" fmla="*/ 1139080 w 12192000"/>
              <a:gd name="connsiteY120" fmla="*/ 358865 h 843657"/>
              <a:gd name="connsiteX121" fmla="*/ 1319302 w 12192000"/>
              <a:gd name="connsiteY121" fmla="*/ 308917 h 843657"/>
              <a:gd name="connsiteX122" fmla="*/ 1385386 w 12192000"/>
              <a:gd name="connsiteY122" fmla="*/ 296402 h 843657"/>
              <a:gd name="connsiteX123" fmla="*/ 1404278 w 12192000"/>
              <a:gd name="connsiteY123" fmla="*/ 282186 h 843657"/>
              <a:gd name="connsiteX124" fmla="*/ 1431509 w 12192000"/>
              <a:gd name="connsiteY124" fmla="*/ 282637 h 843657"/>
              <a:gd name="connsiteX125" fmla="*/ 1479635 w 12192000"/>
              <a:gd name="connsiteY125" fmla="*/ 281452 h 843657"/>
              <a:gd name="connsiteX126" fmla="*/ 1522846 w 12192000"/>
              <a:gd name="connsiteY126" fmla="*/ 286636 h 843657"/>
              <a:gd name="connsiteX127" fmla="*/ 1744857 w 12192000"/>
              <a:gd name="connsiteY127" fmla="*/ 299498 h 843657"/>
              <a:gd name="connsiteX128" fmla="*/ 1800399 w 12192000"/>
              <a:gd name="connsiteY128" fmla="*/ 286471 h 843657"/>
              <a:gd name="connsiteX129" fmla="*/ 1829679 w 12192000"/>
              <a:gd name="connsiteY129" fmla="*/ 279899 h 843657"/>
              <a:gd name="connsiteX130" fmla="*/ 1848467 w 12192000"/>
              <a:gd name="connsiteY130" fmla="*/ 280085 h 843657"/>
              <a:gd name="connsiteX131" fmla="*/ 1919990 w 12192000"/>
              <a:gd name="connsiteY131" fmla="*/ 280551 h 843657"/>
              <a:gd name="connsiteX132" fmla="*/ 1947318 w 12192000"/>
              <a:gd name="connsiteY132" fmla="*/ 275157 h 843657"/>
              <a:gd name="connsiteX133" fmla="*/ 2052662 w 12192000"/>
              <a:gd name="connsiteY133" fmla="*/ 260377 h 843657"/>
              <a:gd name="connsiteX134" fmla="*/ 2142850 w 12192000"/>
              <a:gd name="connsiteY134" fmla="*/ 253103 h 843657"/>
              <a:gd name="connsiteX135" fmla="*/ 2207849 w 12192000"/>
              <a:gd name="connsiteY135" fmla="*/ 271590 h 843657"/>
              <a:gd name="connsiteX136" fmla="*/ 2213757 w 12192000"/>
              <a:gd name="connsiteY136" fmla="*/ 267429 h 843657"/>
              <a:gd name="connsiteX137" fmla="*/ 2258954 w 12192000"/>
              <a:gd name="connsiteY137" fmla="*/ 268589 h 843657"/>
              <a:gd name="connsiteX138" fmla="*/ 2416183 w 12192000"/>
              <a:gd name="connsiteY138" fmla="*/ 301325 h 843657"/>
              <a:gd name="connsiteX139" fmla="*/ 2504536 w 12192000"/>
              <a:gd name="connsiteY139" fmla="*/ 302799 h 843657"/>
              <a:gd name="connsiteX140" fmla="*/ 2536071 w 12192000"/>
              <a:gd name="connsiteY140" fmla="*/ 298698 h 843657"/>
              <a:gd name="connsiteX141" fmla="*/ 2588893 w 12192000"/>
              <a:gd name="connsiteY141" fmla="*/ 292112 h 843657"/>
              <a:gd name="connsiteX142" fmla="*/ 2628809 w 12192000"/>
              <a:gd name="connsiteY142" fmla="*/ 275805 h 843657"/>
              <a:gd name="connsiteX143" fmla="*/ 2672807 w 12192000"/>
              <a:gd name="connsiteY143" fmla="*/ 274811 h 843657"/>
              <a:gd name="connsiteX144" fmla="*/ 2682466 w 12192000"/>
              <a:gd name="connsiteY144" fmla="*/ 289307 h 843657"/>
              <a:gd name="connsiteX145" fmla="*/ 2801443 w 12192000"/>
              <a:gd name="connsiteY145" fmla="*/ 272988 h 843657"/>
              <a:gd name="connsiteX146" fmla="*/ 2842670 w 12192000"/>
              <a:gd name="connsiteY146" fmla="*/ 270747 h 843657"/>
              <a:gd name="connsiteX147" fmla="*/ 2955436 w 12192000"/>
              <a:gd name="connsiteY147" fmla="*/ 260498 h 843657"/>
              <a:gd name="connsiteX148" fmla="*/ 3068503 w 12192000"/>
              <a:gd name="connsiteY148" fmla="*/ 247085 h 843657"/>
              <a:gd name="connsiteX149" fmla="*/ 3136157 w 12192000"/>
              <a:gd name="connsiteY149" fmla="*/ 221367 h 843657"/>
              <a:gd name="connsiteX150" fmla="*/ 3229025 w 12192000"/>
              <a:gd name="connsiteY150" fmla="*/ 212263 h 843657"/>
              <a:gd name="connsiteX151" fmla="*/ 3263717 w 12192000"/>
              <a:gd name="connsiteY151" fmla="*/ 182064 h 843657"/>
              <a:gd name="connsiteX152" fmla="*/ 3412450 w 12192000"/>
              <a:gd name="connsiteY152" fmla="*/ 169845 h 843657"/>
              <a:gd name="connsiteX153" fmla="*/ 3507988 w 12192000"/>
              <a:gd name="connsiteY153" fmla="*/ 138840 h 843657"/>
              <a:gd name="connsiteX154" fmla="*/ 3664316 w 12192000"/>
              <a:gd name="connsiteY154" fmla="*/ 114777 h 843657"/>
              <a:gd name="connsiteX155" fmla="*/ 3711062 w 12192000"/>
              <a:gd name="connsiteY155" fmla="*/ 102156 h 843657"/>
              <a:gd name="connsiteX156" fmla="*/ 3705359 w 12192000"/>
              <a:gd name="connsiteY156" fmla="*/ 121458 h 843657"/>
              <a:gd name="connsiteX157" fmla="*/ 3752198 w 12192000"/>
              <a:gd name="connsiteY157" fmla="*/ 127977 h 843657"/>
              <a:gd name="connsiteX158" fmla="*/ 3839589 w 12192000"/>
              <a:gd name="connsiteY158" fmla="*/ 94314 h 843657"/>
              <a:gd name="connsiteX159" fmla="*/ 4039575 w 12192000"/>
              <a:gd name="connsiteY159" fmla="*/ 87255 h 843657"/>
              <a:gd name="connsiteX160" fmla="*/ 4045232 w 12192000"/>
              <a:gd name="connsiteY160" fmla="*/ 88164 h 843657"/>
              <a:gd name="connsiteX161" fmla="*/ 4041253 w 12192000"/>
              <a:gd name="connsiteY161" fmla="*/ 89220 h 843657"/>
              <a:gd name="connsiteX162" fmla="*/ 4046168 w 12192000"/>
              <a:gd name="connsiteY162" fmla="*/ 88314 h 843657"/>
              <a:gd name="connsiteX163" fmla="*/ 4045232 w 12192000"/>
              <a:gd name="connsiteY163" fmla="*/ 88164 h 843657"/>
              <a:gd name="connsiteX164" fmla="*/ 4047244 w 12192000"/>
              <a:gd name="connsiteY164" fmla="*/ 87630 h 843657"/>
              <a:gd name="connsiteX165" fmla="*/ 4081797 w 12192000"/>
              <a:gd name="connsiteY165" fmla="*/ 113788 h 843657"/>
              <a:gd name="connsiteX166" fmla="*/ 4121089 w 12192000"/>
              <a:gd name="connsiteY166" fmla="*/ 75758 h 843657"/>
              <a:gd name="connsiteX167" fmla="*/ 4148674 w 12192000"/>
              <a:gd name="connsiteY167" fmla="*/ 66671 h 843657"/>
              <a:gd name="connsiteX168" fmla="*/ 4220548 w 12192000"/>
              <a:gd name="connsiteY168" fmla="*/ 44035 h 843657"/>
              <a:gd name="connsiteX169" fmla="*/ 4354249 w 12192000"/>
              <a:gd name="connsiteY169" fmla="*/ 88116 h 843657"/>
              <a:gd name="connsiteX170" fmla="*/ 4549237 w 12192000"/>
              <a:gd name="connsiteY170" fmla="*/ 79806 h 843657"/>
              <a:gd name="connsiteX171" fmla="*/ 4796679 w 12192000"/>
              <a:gd name="connsiteY171" fmla="*/ 108111 h 843657"/>
              <a:gd name="connsiteX172" fmla="*/ 4928657 w 12192000"/>
              <a:gd name="connsiteY172" fmla="*/ 111604 h 843657"/>
              <a:gd name="connsiteX173" fmla="*/ 5136768 w 12192000"/>
              <a:gd name="connsiteY173" fmla="*/ 48267 h 843657"/>
              <a:gd name="connsiteX174" fmla="*/ 5320899 w 12192000"/>
              <a:gd name="connsiteY174" fmla="*/ 10821 h 843657"/>
              <a:gd name="connsiteX175" fmla="*/ 5427496 w 12192000"/>
              <a:gd name="connsiteY175" fmla="*/ 48 h 843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843657">
                <a:moveTo>
                  <a:pt x="5427496" y="48"/>
                </a:moveTo>
                <a:cubicBezTo>
                  <a:pt x="5539522" y="-1167"/>
                  <a:pt x="5660629" y="21238"/>
                  <a:pt x="5725893" y="21789"/>
                </a:cubicBezTo>
                <a:cubicBezTo>
                  <a:pt x="5728883" y="21092"/>
                  <a:pt x="5807017" y="20526"/>
                  <a:pt x="5843016" y="15229"/>
                </a:cubicBezTo>
                <a:lnTo>
                  <a:pt x="5846849" y="32983"/>
                </a:lnTo>
                <a:lnTo>
                  <a:pt x="5899818" y="25502"/>
                </a:lnTo>
                <a:cubicBezTo>
                  <a:pt x="5978576" y="29224"/>
                  <a:pt x="5979762" y="33846"/>
                  <a:pt x="6034990" y="39501"/>
                </a:cubicBezTo>
                <a:cubicBezTo>
                  <a:pt x="6090217" y="45155"/>
                  <a:pt x="6180985" y="52604"/>
                  <a:pt x="6231181" y="59432"/>
                </a:cubicBezTo>
                <a:cubicBezTo>
                  <a:pt x="6281376" y="66260"/>
                  <a:pt x="6255083" y="72671"/>
                  <a:pt x="6336161" y="80469"/>
                </a:cubicBezTo>
                <a:cubicBezTo>
                  <a:pt x="6367899" y="78809"/>
                  <a:pt x="6388398" y="79505"/>
                  <a:pt x="6424286" y="80202"/>
                </a:cubicBezTo>
                <a:lnTo>
                  <a:pt x="6498206" y="88921"/>
                </a:lnTo>
                <a:cubicBezTo>
                  <a:pt x="6511924" y="88197"/>
                  <a:pt x="6519540" y="89722"/>
                  <a:pt x="6524438" y="92235"/>
                </a:cubicBezTo>
                <a:lnTo>
                  <a:pt x="6528543" y="96055"/>
                </a:lnTo>
                <a:lnTo>
                  <a:pt x="6550787" y="79748"/>
                </a:lnTo>
                <a:lnTo>
                  <a:pt x="6638443" y="117301"/>
                </a:lnTo>
                <a:lnTo>
                  <a:pt x="6639771" y="116273"/>
                </a:lnTo>
                <a:cubicBezTo>
                  <a:pt x="6661612" y="112323"/>
                  <a:pt x="6702466" y="111534"/>
                  <a:pt x="6733110" y="109431"/>
                </a:cubicBezTo>
                <a:cubicBezTo>
                  <a:pt x="6750270" y="113134"/>
                  <a:pt x="6804803" y="100717"/>
                  <a:pt x="6823638" y="103653"/>
                </a:cubicBezTo>
                <a:lnTo>
                  <a:pt x="6834898" y="105044"/>
                </a:lnTo>
                <a:lnTo>
                  <a:pt x="6835271" y="104811"/>
                </a:lnTo>
                <a:cubicBezTo>
                  <a:pt x="6838034" y="104559"/>
                  <a:pt x="6841861" y="104809"/>
                  <a:pt x="6847445" y="105763"/>
                </a:cubicBezTo>
                <a:lnTo>
                  <a:pt x="6855429" y="107584"/>
                </a:lnTo>
                <a:lnTo>
                  <a:pt x="6923302" y="131290"/>
                </a:lnTo>
                <a:lnTo>
                  <a:pt x="7046891" y="109264"/>
                </a:lnTo>
                <a:cubicBezTo>
                  <a:pt x="7109198" y="115376"/>
                  <a:pt x="7163425" y="116966"/>
                  <a:pt x="7233811" y="127598"/>
                </a:cubicBezTo>
                <a:cubicBezTo>
                  <a:pt x="7295557" y="125883"/>
                  <a:pt x="7306408" y="101921"/>
                  <a:pt x="7371301" y="118421"/>
                </a:cubicBezTo>
                <a:cubicBezTo>
                  <a:pt x="7428238" y="129077"/>
                  <a:pt x="7510607" y="192508"/>
                  <a:pt x="7574701" y="190435"/>
                </a:cubicBezTo>
                <a:cubicBezTo>
                  <a:pt x="7575517" y="193901"/>
                  <a:pt x="7577730" y="196953"/>
                  <a:pt x="7580910" y="199699"/>
                </a:cubicBezTo>
                <a:lnTo>
                  <a:pt x="7592267" y="206716"/>
                </a:lnTo>
                <a:lnTo>
                  <a:pt x="7594969" y="206552"/>
                </a:lnTo>
                <a:cubicBezTo>
                  <a:pt x="7605059" y="207466"/>
                  <a:pt x="7609760" y="209355"/>
                  <a:pt x="7612066" y="211669"/>
                </a:cubicBezTo>
                <a:lnTo>
                  <a:pt x="7613197" y="214836"/>
                </a:lnTo>
                <a:lnTo>
                  <a:pt x="7624109" y="218987"/>
                </a:lnTo>
                <a:lnTo>
                  <a:pt x="7643393" y="228895"/>
                </a:lnTo>
                <a:lnTo>
                  <a:pt x="7649074" y="229127"/>
                </a:lnTo>
                <a:lnTo>
                  <a:pt x="7681385" y="241546"/>
                </a:lnTo>
                <a:lnTo>
                  <a:pt x="7682814" y="240947"/>
                </a:lnTo>
                <a:cubicBezTo>
                  <a:pt x="7686754" y="239889"/>
                  <a:pt x="7691050" y="239641"/>
                  <a:pt x="7696214" y="241085"/>
                </a:cubicBezTo>
                <a:lnTo>
                  <a:pt x="7819450" y="251097"/>
                </a:lnTo>
                <a:lnTo>
                  <a:pt x="7826804" y="253271"/>
                </a:lnTo>
                <a:lnTo>
                  <a:pt x="7827179" y="253144"/>
                </a:lnTo>
                <a:cubicBezTo>
                  <a:pt x="7829262" y="253251"/>
                  <a:pt x="7831866" y="253829"/>
                  <a:pt x="7835389" y="255095"/>
                </a:cubicBezTo>
                <a:lnTo>
                  <a:pt x="7840212" y="257235"/>
                </a:lnTo>
                <a:lnTo>
                  <a:pt x="7854477" y="261452"/>
                </a:lnTo>
                <a:lnTo>
                  <a:pt x="7925416" y="250871"/>
                </a:lnTo>
                <a:cubicBezTo>
                  <a:pt x="7968549" y="254776"/>
                  <a:pt x="7991532" y="223503"/>
                  <a:pt x="8027820" y="237431"/>
                </a:cubicBezTo>
                <a:cubicBezTo>
                  <a:pt x="8068225" y="241026"/>
                  <a:pt x="8049335" y="250837"/>
                  <a:pt x="8082003" y="258480"/>
                </a:cubicBezTo>
                <a:cubicBezTo>
                  <a:pt x="8118911" y="261016"/>
                  <a:pt x="8227791" y="271465"/>
                  <a:pt x="8258788" y="272192"/>
                </a:cubicBezTo>
                <a:cubicBezTo>
                  <a:pt x="8285356" y="257871"/>
                  <a:pt x="8284528" y="264250"/>
                  <a:pt x="8292894" y="269919"/>
                </a:cubicBezTo>
                <a:lnTo>
                  <a:pt x="8297864" y="268332"/>
                </a:lnTo>
                <a:lnTo>
                  <a:pt x="8304197" y="267834"/>
                </a:lnTo>
                <a:lnTo>
                  <a:pt x="8320276" y="270133"/>
                </a:lnTo>
                <a:lnTo>
                  <a:pt x="8326122" y="271603"/>
                </a:lnTo>
                <a:cubicBezTo>
                  <a:pt x="8330224" y="272389"/>
                  <a:pt x="8333047" y="272623"/>
                  <a:pt x="8335105" y="272466"/>
                </a:cubicBezTo>
                <a:lnTo>
                  <a:pt x="8335390" y="272295"/>
                </a:lnTo>
                <a:lnTo>
                  <a:pt x="8383421" y="274638"/>
                </a:lnTo>
                <a:cubicBezTo>
                  <a:pt x="8398105" y="264966"/>
                  <a:pt x="8442440" y="289516"/>
                  <a:pt x="8443863" y="268710"/>
                </a:cubicBezTo>
                <a:cubicBezTo>
                  <a:pt x="8461029" y="272153"/>
                  <a:pt x="8468950" y="281627"/>
                  <a:pt x="8467401" y="267736"/>
                </a:cubicBezTo>
                <a:cubicBezTo>
                  <a:pt x="8473175" y="268487"/>
                  <a:pt x="8477144" y="267709"/>
                  <a:pt x="8480310" y="266190"/>
                </a:cubicBezTo>
                <a:lnTo>
                  <a:pt x="8481334" y="265430"/>
                </a:lnTo>
                <a:lnTo>
                  <a:pt x="8519400" y="273417"/>
                </a:lnTo>
                <a:lnTo>
                  <a:pt x="8673416" y="324197"/>
                </a:lnTo>
                <a:cubicBezTo>
                  <a:pt x="8745894" y="327976"/>
                  <a:pt x="8849559" y="346603"/>
                  <a:pt x="8915200" y="356781"/>
                </a:cubicBezTo>
                <a:cubicBezTo>
                  <a:pt x="8932755" y="365773"/>
                  <a:pt x="9005876" y="371758"/>
                  <a:pt x="9059198" y="364924"/>
                </a:cubicBezTo>
                <a:lnTo>
                  <a:pt x="9178845" y="379331"/>
                </a:lnTo>
                <a:cubicBezTo>
                  <a:pt x="9219852" y="386336"/>
                  <a:pt x="9250133" y="384055"/>
                  <a:pt x="9291225" y="384156"/>
                </a:cubicBezTo>
                <a:cubicBezTo>
                  <a:pt x="9315636" y="387667"/>
                  <a:pt x="9329719" y="388016"/>
                  <a:pt x="9370554" y="395218"/>
                </a:cubicBezTo>
                <a:cubicBezTo>
                  <a:pt x="9378187" y="394560"/>
                  <a:pt x="9405932" y="395507"/>
                  <a:pt x="9413541" y="394032"/>
                </a:cubicBezTo>
                <a:lnTo>
                  <a:pt x="9457933" y="395525"/>
                </a:lnTo>
                <a:lnTo>
                  <a:pt x="9592718" y="403735"/>
                </a:lnTo>
                <a:cubicBezTo>
                  <a:pt x="9606379" y="409007"/>
                  <a:pt x="9655291" y="415471"/>
                  <a:pt x="9668575" y="410688"/>
                </a:cubicBezTo>
                <a:cubicBezTo>
                  <a:pt x="9679602" y="410798"/>
                  <a:pt x="9706602" y="416975"/>
                  <a:pt x="9715652" y="411123"/>
                </a:cubicBezTo>
                <a:cubicBezTo>
                  <a:pt x="9741103" y="416170"/>
                  <a:pt x="9768395" y="403710"/>
                  <a:pt x="9777853" y="400831"/>
                </a:cubicBezTo>
                <a:cubicBezTo>
                  <a:pt x="9805740" y="393796"/>
                  <a:pt x="9827401" y="416417"/>
                  <a:pt x="9851249" y="415333"/>
                </a:cubicBezTo>
                <a:cubicBezTo>
                  <a:pt x="9890629" y="418769"/>
                  <a:pt x="9948551" y="426335"/>
                  <a:pt x="9976759" y="429768"/>
                </a:cubicBezTo>
                <a:cubicBezTo>
                  <a:pt x="10039303" y="440942"/>
                  <a:pt x="10139010" y="464526"/>
                  <a:pt x="10190155" y="473343"/>
                </a:cubicBezTo>
                <a:cubicBezTo>
                  <a:pt x="10247801" y="482478"/>
                  <a:pt x="10217837" y="456410"/>
                  <a:pt x="10283621" y="482672"/>
                </a:cubicBezTo>
                <a:cubicBezTo>
                  <a:pt x="10314609" y="484053"/>
                  <a:pt x="10340423" y="481075"/>
                  <a:pt x="10363623" y="479281"/>
                </a:cubicBezTo>
                <a:cubicBezTo>
                  <a:pt x="10362575" y="468594"/>
                  <a:pt x="10390200" y="481546"/>
                  <a:pt x="10418680" y="481335"/>
                </a:cubicBezTo>
                <a:cubicBezTo>
                  <a:pt x="10435371" y="482382"/>
                  <a:pt x="10458706" y="485335"/>
                  <a:pt x="10476232" y="487929"/>
                </a:cubicBezTo>
                <a:lnTo>
                  <a:pt x="10477443" y="488348"/>
                </a:lnTo>
                <a:lnTo>
                  <a:pt x="10478546" y="484593"/>
                </a:lnTo>
                <a:cubicBezTo>
                  <a:pt x="10496869" y="473932"/>
                  <a:pt x="10504440" y="492791"/>
                  <a:pt x="10522544" y="483599"/>
                </a:cubicBezTo>
                <a:lnTo>
                  <a:pt x="10525940" y="488575"/>
                </a:lnTo>
                <a:lnTo>
                  <a:pt x="10527978" y="487468"/>
                </a:lnTo>
                <a:lnTo>
                  <a:pt x="10551856" y="495400"/>
                </a:lnTo>
                <a:lnTo>
                  <a:pt x="10651180" y="481776"/>
                </a:lnTo>
                <a:cubicBezTo>
                  <a:pt x="10666635" y="489439"/>
                  <a:pt x="10679569" y="486219"/>
                  <a:pt x="10692407" y="479535"/>
                </a:cubicBezTo>
                <a:cubicBezTo>
                  <a:pt x="10729215" y="482326"/>
                  <a:pt x="10763453" y="472539"/>
                  <a:pt x="10805173" y="469286"/>
                </a:cubicBezTo>
                <a:cubicBezTo>
                  <a:pt x="10849593" y="478609"/>
                  <a:pt x="10873661" y="459268"/>
                  <a:pt x="10918240" y="455873"/>
                </a:cubicBezTo>
                <a:cubicBezTo>
                  <a:pt x="10961126" y="475397"/>
                  <a:pt x="10948597" y="428686"/>
                  <a:pt x="10985893" y="430155"/>
                </a:cubicBezTo>
                <a:cubicBezTo>
                  <a:pt x="11045792" y="447988"/>
                  <a:pt x="10985190" y="414687"/>
                  <a:pt x="11078762" y="421051"/>
                </a:cubicBezTo>
                <a:cubicBezTo>
                  <a:pt x="11083925" y="424015"/>
                  <a:pt x="11114482" y="394913"/>
                  <a:pt x="11113454" y="390853"/>
                </a:cubicBezTo>
                <a:cubicBezTo>
                  <a:pt x="11133947" y="392405"/>
                  <a:pt x="11233066" y="373732"/>
                  <a:pt x="11262187" y="378634"/>
                </a:cubicBezTo>
                <a:cubicBezTo>
                  <a:pt x="11320092" y="367389"/>
                  <a:pt x="11316005" y="350805"/>
                  <a:pt x="11357725" y="347628"/>
                </a:cubicBezTo>
                <a:cubicBezTo>
                  <a:pt x="11394272" y="337523"/>
                  <a:pt x="11451549" y="336224"/>
                  <a:pt x="11514053" y="323566"/>
                </a:cubicBezTo>
                <a:lnTo>
                  <a:pt x="11560799" y="310945"/>
                </a:lnTo>
                <a:lnTo>
                  <a:pt x="11555095" y="330247"/>
                </a:lnTo>
                <a:cubicBezTo>
                  <a:pt x="11570115" y="329566"/>
                  <a:pt x="11599314" y="335563"/>
                  <a:pt x="11601935" y="336765"/>
                </a:cubicBezTo>
                <a:cubicBezTo>
                  <a:pt x="11636102" y="339048"/>
                  <a:pt x="11641430" y="309890"/>
                  <a:pt x="11689326" y="303103"/>
                </a:cubicBezTo>
                <a:cubicBezTo>
                  <a:pt x="11737222" y="296316"/>
                  <a:pt x="11853888" y="301002"/>
                  <a:pt x="11889311" y="296043"/>
                </a:cubicBezTo>
                <a:lnTo>
                  <a:pt x="11894969" y="296953"/>
                </a:lnTo>
                <a:lnTo>
                  <a:pt x="11890989" y="298008"/>
                </a:lnTo>
                <a:cubicBezTo>
                  <a:pt x="11892055" y="297992"/>
                  <a:pt x="11894939" y="297561"/>
                  <a:pt x="11895904" y="297102"/>
                </a:cubicBezTo>
                <a:lnTo>
                  <a:pt x="11894969" y="296953"/>
                </a:lnTo>
                <a:lnTo>
                  <a:pt x="11896981" y="296418"/>
                </a:lnTo>
                <a:cubicBezTo>
                  <a:pt x="11903286" y="295212"/>
                  <a:pt x="11910383" y="325786"/>
                  <a:pt x="11931533" y="322577"/>
                </a:cubicBezTo>
                <a:cubicBezTo>
                  <a:pt x="11942379" y="322584"/>
                  <a:pt x="11958231" y="288015"/>
                  <a:pt x="11970826" y="284547"/>
                </a:cubicBezTo>
                <a:lnTo>
                  <a:pt x="11998411" y="275459"/>
                </a:lnTo>
                <a:cubicBezTo>
                  <a:pt x="12014431" y="274432"/>
                  <a:pt x="12054264" y="253851"/>
                  <a:pt x="12070284" y="252823"/>
                </a:cubicBezTo>
                <a:cubicBezTo>
                  <a:pt x="12101953" y="269774"/>
                  <a:pt x="12127636" y="277970"/>
                  <a:pt x="12149273" y="283340"/>
                </a:cubicBezTo>
                <a:lnTo>
                  <a:pt x="12192000" y="293933"/>
                </a:lnTo>
                <a:lnTo>
                  <a:pt x="12192000" y="843657"/>
                </a:lnTo>
                <a:lnTo>
                  <a:pt x="0" y="843657"/>
                </a:lnTo>
                <a:lnTo>
                  <a:pt x="0" y="517671"/>
                </a:lnTo>
                <a:lnTo>
                  <a:pt x="62970" y="497349"/>
                </a:lnTo>
                <a:cubicBezTo>
                  <a:pt x="96818" y="489349"/>
                  <a:pt x="130274" y="485131"/>
                  <a:pt x="163102" y="486965"/>
                </a:cubicBezTo>
                <a:cubicBezTo>
                  <a:pt x="229273" y="516421"/>
                  <a:pt x="295464" y="465077"/>
                  <a:pt x="327347" y="474218"/>
                </a:cubicBezTo>
                <a:cubicBezTo>
                  <a:pt x="398278" y="461559"/>
                  <a:pt x="524389" y="465494"/>
                  <a:pt x="616456" y="448171"/>
                </a:cubicBezTo>
                <a:cubicBezTo>
                  <a:pt x="689761" y="448930"/>
                  <a:pt x="725233" y="436443"/>
                  <a:pt x="805377" y="441830"/>
                </a:cubicBezTo>
                <a:cubicBezTo>
                  <a:pt x="856514" y="450042"/>
                  <a:pt x="903636" y="447034"/>
                  <a:pt x="937261" y="436268"/>
                </a:cubicBezTo>
                <a:cubicBezTo>
                  <a:pt x="984382" y="427633"/>
                  <a:pt x="1086871" y="383843"/>
                  <a:pt x="1139080" y="358865"/>
                </a:cubicBezTo>
                <a:cubicBezTo>
                  <a:pt x="1171293" y="330806"/>
                  <a:pt x="1269341" y="356187"/>
                  <a:pt x="1319302" y="308917"/>
                </a:cubicBezTo>
                <a:cubicBezTo>
                  <a:pt x="1351293" y="315381"/>
                  <a:pt x="1370639" y="306651"/>
                  <a:pt x="1385386" y="296402"/>
                </a:cubicBezTo>
                <a:lnTo>
                  <a:pt x="1404278" y="282186"/>
                </a:lnTo>
                <a:lnTo>
                  <a:pt x="1431509" y="282637"/>
                </a:lnTo>
                <a:lnTo>
                  <a:pt x="1479635" y="281452"/>
                </a:lnTo>
                <a:lnTo>
                  <a:pt x="1522846" y="286636"/>
                </a:lnTo>
                <a:cubicBezTo>
                  <a:pt x="1607746" y="295741"/>
                  <a:pt x="1658262" y="297408"/>
                  <a:pt x="1744857" y="299498"/>
                </a:cubicBezTo>
                <a:cubicBezTo>
                  <a:pt x="1746802" y="298898"/>
                  <a:pt x="1772794" y="292779"/>
                  <a:pt x="1800399" y="286471"/>
                </a:cubicBezTo>
                <a:lnTo>
                  <a:pt x="1829679" y="279899"/>
                </a:lnTo>
                <a:lnTo>
                  <a:pt x="1848467" y="280085"/>
                </a:lnTo>
                <a:cubicBezTo>
                  <a:pt x="1862541" y="284929"/>
                  <a:pt x="1909246" y="287572"/>
                  <a:pt x="1919990" y="280551"/>
                </a:cubicBezTo>
                <a:cubicBezTo>
                  <a:pt x="1930120" y="279552"/>
                  <a:pt x="1940770" y="283009"/>
                  <a:pt x="1947318" y="275157"/>
                </a:cubicBezTo>
                <a:cubicBezTo>
                  <a:pt x="1969430" y="271795"/>
                  <a:pt x="2020074" y="264052"/>
                  <a:pt x="2052662" y="260377"/>
                </a:cubicBezTo>
                <a:cubicBezTo>
                  <a:pt x="2069011" y="271949"/>
                  <a:pt x="2098031" y="252728"/>
                  <a:pt x="2142850" y="253103"/>
                </a:cubicBezTo>
                <a:cubicBezTo>
                  <a:pt x="2160684" y="266415"/>
                  <a:pt x="2173071" y="253191"/>
                  <a:pt x="2207849" y="271590"/>
                </a:cubicBezTo>
                <a:cubicBezTo>
                  <a:pt x="2209481" y="270048"/>
                  <a:pt x="2211471" y="268648"/>
                  <a:pt x="2213757" y="267429"/>
                </a:cubicBezTo>
                <a:cubicBezTo>
                  <a:pt x="2227043" y="260354"/>
                  <a:pt x="2247279" y="260873"/>
                  <a:pt x="2258954" y="268589"/>
                </a:cubicBezTo>
                <a:cubicBezTo>
                  <a:pt x="2314759" y="293598"/>
                  <a:pt x="2367284" y="294725"/>
                  <a:pt x="2416183" y="301325"/>
                </a:cubicBezTo>
                <a:cubicBezTo>
                  <a:pt x="2471682" y="306236"/>
                  <a:pt x="2436502" y="278448"/>
                  <a:pt x="2504536" y="302799"/>
                </a:cubicBezTo>
                <a:cubicBezTo>
                  <a:pt x="2512619" y="293910"/>
                  <a:pt x="2521472" y="293787"/>
                  <a:pt x="2536071" y="298698"/>
                </a:cubicBezTo>
                <a:cubicBezTo>
                  <a:pt x="2563080" y="300400"/>
                  <a:pt x="2562424" y="277303"/>
                  <a:pt x="2588893" y="292112"/>
                </a:cubicBezTo>
                <a:cubicBezTo>
                  <a:pt x="2584764" y="279571"/>
                  <a:pt x="2640519" y="289099"/>
                  <a:pt x="2628809" y="275805"/>
                </a:cubicBezTo>
                <a:cubicBezTo>
                  <a:pt x="2647132" y="265144"/>
                  <a:pt x="2654703" y="284003"/>
                  <a:pt x="2672807" y="274811"/>
                </a:cubicBezTo>
                <a:cubicBezTo>
                  <a:pt x="2692689" y="273207"/>
                  <a:pt x="2660665" y="287642"/>
                  <a:pt x="2682466" y="289307"/>
                </a:cubicBezTo>
                <a:lnTo>
                  <a:pt x="2801443" y="272988"/>
                </a:lnTo>
                <a:cubicBezTo>
                  <a:pt x="2816898" y="280651"/>
                  <a:pt x="2829832" y="277431"/>
                  <a:pt x="2842670" y="270747"/>
                </a:cubicBezTo>
                <a:cubicBezTo>
                  <a:pt x="2879478" y="273538"/>
                  <a:pt x="2913716" y="263751"/>
                  <a:pt x="2955436" y="260498"/>
                </a:cubicBezTo>
                <a:cubicBezTo>
                  <a:pt x="2999857" y="269821"/>
                  <a:pt x="3023924" y="250480"/>
                  <a:pt x="3068503" y="247085"/>
                </a:cubicBezTo>
                <a:cubicBezTo>
                  <a:pt x="3111389" y="266609"/>
                  <a:pt x="3098860" y="219898"/>
                  <a:pt x="3136157" y="221367"/>
                </a:cubicBezTo>
                <a:cubicBezTo>
                  <a:pt x="3196055" y="239200"/>
                  <a:pt x="3135454" y="205899"/>
                  <a:pt x="3229025" y="212263"/>
                </a:cubicBezTo>
                <a:cubicBezTo>
                  <a:pt x="3234188" y="215227"/>
                  <a:pt x="3264745" y="186124"/>
                  <a:pt x="3263717" y="182064"/>
                </a:cubicBezTo>
                <a:cubicBezTo>
                  <a:pt x="3284210" y="183616"/>
                  <a:pt x="3383330" y="164943"/>
                  <a:pt x="3412450" y="169845"/>
                </a:cubicBezTo>
                <a:cubicBezTo>
                  <a:pt x="3470355" y="158600"/>
                  <a:pt x="3466269" y="142016"/>
                  <a:pt x="3507988" y="138840"/>
                </a:cubicBezTo>
                <a:cubicBezTo>
                  <a:pt x="3544535" y="128734"/>
                  <a:pt x="3601812" y="127435"/>
                  <a:pt x="3664316" y="114777"/>
                </a:cubicBezTo>
                <a:lnTo>
                  <a:pt x="3711062" y="102156"/>
                </a:lnTo>
                <a:lnTo>
                  <a:pt x="3705359" y="121458"/>
                </a:lnTo>
                <a:cubicBezTo>
                  <a:pt x="3720379" y="120778"/>
                  <a:pt x="3749577" y="126775"/>
                  <a:pt x="3752198" y="127977"/>
                </a:cubicBezTo>
                <a:cubicBezTo>
                  <a:pt x="3786365" y="130259"/>
                  <a:pt x="3791694" y="101101"/>
                  <a:pt x="3839589" y="94314"/>
                </a:cubicBezTo>
                <a:cubicBezTo>
                  <a:pt x="3887485" y="87527"/>
                  <a:pt x="4004152" y="92214"/>
                  <a:pt x="4039575" y="87255"/>
                </a:cubicBezTo>
                <a:lnTo>
                  <a:pt x="4045232" y="88164"/>
                </a:lnTo>
                <a:lnTo>
                  <a:pt x="4041253" y="89220"/>
                </a:lnTo>
                <a:cubicBezTo>
                  <a:pt x="4042318" y="89204"/>
                  <a:pt x="4045202" y="88772"/>
                  <a:pt x="4046168" y="88314"/>
                </a:cubicBezTo>
                <a:lnTo>
                  <a:pt x="4045232" y="88164"/>
                </a:lnTo>
                <a:lnTo>
                  <a:pt x="4047244" y="87630"/>
                </a:lnTo>
                <a:cubicBezTo>
                  <a:pt x="4053549" y="86424"/>
                  <a:pt x="4060647" y="116997"/>
                  <a:pt x="4081797" y="113788"/>
                </a:cubicBezTo>
                <a:cubicBezTo>
                  <a:pt x="4092642" y="113795"/>
                  <a:pt x="4108495" y="79226"/>
                  <a:pt x="4121089" y="75758"/>
                </a:cubicBezTo>
                <a:lnTo>
                  <a:pt x="4148674" y="66671"/>
                </a:lnTo>
                <a:cubicBezTo>
                  <a:pt x="4164695" y="65643"/>
                  <a:pt x="4204528" y="45062"/>
                  <a:pt x="4220548" y="44035"/>
                </a:cubicBezTo>
                <a:cubicBezTo>
                  <a:pt x="4283885" y="77935"/>
                  <a:pt x="4323280" y="76818"/>
                  <a:pt x="4354249" y="88116"/>
                </a:cubicBezTo>
                <a:cubicBezTo>
                  <a:pt x="4424521" y="97907"/>
                  <a:pt x="4455906" y="90768"/>
                  <a:pt x="4549237" y="79806"/>
                </a:cubicBezTo>
                <a:cubicBezTo>
                  <a:pt x="4622250" y="85587"/>
                  <a:pt x="4717263" y="97250"/>
                  <a:pt x="4796679" y="108111"/>
                </a:cubicBezTo>
                <a:cubicBezTo>
                  <a:pt x="4846927" y="119802"/>
                  <a:pt x="4894173" y="120032"/>
                  <a:pt x="4928657" y="111604"/>
                </a:cubicBezTo>
                <a:cubicBezTo>
                  <a:pt x="4976404" y="106223"/>
                  <a:pt x="5082489" y="69591"/>
                  <a:pt x="5136768" y="48267"/>
                </a:cubicBezTo>
                <a:cubicBezTo>
                  <a:pt x="5171389" y="22501"/>
                  <a:pt x="5266869" y="54523"/>
                  <a:pt x="5320899" y="10821"/>
                </a:cubicBezTo>
                <a:cubicBezTo>
                  <a:pt x="5353820" y="3483"/>
                  <a:pt x="5390152" y="453"/>
                  <a:pt x="5427496" y="4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テキスト ボックス 4">
            <a:extLst>
              <a:ext uri="{FF2B5EF4-FFF2-40B4-BE49-F238E27FC236}">
                <a16:creationId xmlns:a16="http://schemas.microsoft.com/office/drawing/2014/main" id="{CD84CDB2-9AAF-415E-B31D-0411282ABFFE}"/>
              </a:ext>
            </a:extLst>
          </p:cNvPr>
          <p:cNvSpPr txBox="1"/>
          <p:nvPr/>
        </p:nvSpPr>
        <p:spPr>
          <a:xfrm>
            <a:off x="333060" y="1825625"/>
            <a:ext cx="11174655" cy="4129144"/>
          </a:xfrm>
          <a:prstGeom prst="rect">
            <a:avLst/>
          </a:prstGeom>
          <a:noFill/>
        </p:spPr>
        <p:txBody>
          <a:bodyPr wrap="square" rtlCol="0">
            <a:spAutoFit/>
          </a:bodyPr>
          <a:lstStyle/>
          <a:p>
            <a:pPr marL="228600">
              <a:lnSpc>
                <a:spcPct val="107000"/>
              </a:lnSpc>
              <a:spcAft>
                <a:spcPts val="800"/>
              </a:spcAft>
            </a:pPr>
            <a:r>
              <a:rPr lang="en-CA" sz="2400" dirty="0">
                <a:effectLst/>
                <a:latin typeface="Calibri" panose="020F0502020204030204" pitchFamily="34" charset="0"/>
                <a:ea typeface="游明朝" panose="02020400000000000000" pitchFamily="18" charset="-128"/>
                <a:cs typeface="Times New Roman" panose="02020603050405020304" pitchFamily="18" charset="0"/>
              </a:rPr>
              <a:t>Despite the limitations of the K-means model, the insights from this report would provide useful information in terms of understanding the popularity of venues for its intended target audience, since it shows that</a:t>
            </a:r>
          </a:p>
          <a:p>
            <a:pPr marL="342900" lvl="0" indent="-342900">
              <a:lnSpc>
                <a:spcPct val="107000"/>
              </a:lnSpc>
              <a:buFont typeface="+mj-lt"/>
              <a:buAutoNum type="arabicPeriod"/>
            </a:pPr>
            <a:r>
              <a:rPr lang="en-CA" sz="2400" dirty="0">
                <a:effectLst/>
                <a:latin typeface="Calibri" panose="020F0502020204030204" pitchFamily="34" charset="0"/>
                <a:ea typeface="游明朝" panose="02020400000000000000" pitchFamily="18" charset="-128"/>
                <a:cs typeface="Times New Roman" panose="02020603050405020304" pitchFamily="18" charset="0"/>
              </a:rPr>
              <a:t>Venue popularity is not based on closest location</a:t>
            </a:r>
          </a:p>
          <a:p>
            <a:pPr marL="342900" lvl="0" indent="-342900">
              <a:lnSpc>
                <a:spcPct val="107000"/>
              </a:lnSpc>
              <a:buFont typeface="+mj-lt"/>
              <a:buAutoNum type="arabicPeriod"/>
            </a:pPr>
            <a:r>
              <a:rPr lang="en-CA" sz="2400" dirty="0">
                <a:effectLst/>
                <a:latin typeface="Calibri" panose="020F0502020204030204" pitchFamily="34" charset="0"/>
                <a:ea typeface="游明朝" panose="02020400000000000000" pitchFamily="18" charset="-128"/>
                <a:cs typeface="Times New Roman" panose="02020603050405020304" pitchFamily="18" charset="0"/>
              </a:rPr>
              <a:t>Accounting for category and distance impacts the popularity of a venue</a:t>
            </a:r>
          </a:p>
          <a:p>
            <a:pPr marL="342900" lvl="0" indent="-342900">
              <a:lnSpc>
                <a:spcPct val="107000"/>
              </a:lnSpc>
              <a:buFont typeface="+mj-lt"/>
              <a:buAutoNum type="arabicPeriod"/>
            </a:pPr>
            <a:r>
              <a:rPr lang="en-CA" sz="2400" dirty="0">
                <a:effectLst/>
                <a:latin typeface="Calibri" panose="020F0502020204030204" pitchFamily="34" charset="0"/>
                <a:ea typeface="游明朝" panose="02020400000000000000" pitchFamily="18" charset="-128"/>
                <a:cs typeface="Times New Roman" panose="02020603050405020304" pitchFamily="18" charset="0"/>
              </a:rPr>
              <a:t>Restaurants and cafes would be a primary point of interest to consider within a relatively close proximity of a train station and worth focusing on for </a:t>
            </a:r>
          </a:p>
          <a:p>
            <a:pPr marL="742950" lvl="1" indent="-285750">
              <a:lnSpc>
                <a:spcPct val="107000"/>
              </a:lnSpc>
              <a:buFont typeface="+mj-lt"/>
              <a:buAutoNum type="alphaLcPeriod"/>
            </a:pPr>
            <a:r>
              <a:rPr lang="en-CA" sz="2400" dirty="0">
                <a:effectLst/>
                <a:latin typeface="Calibri" panose="020F0502020204030204" pitchFamily="34" charset="0"/>
                <a:ea typeface="游明朝" panose="02020400000000000000" pitchFamily="18" charset="-128"/>
                <a:cs typeface="Times New Roman" panose="02020603050405020304" pitchFamily="18" charset="0"/>
              </a:rPr>
              <a:t>Preventing the spread of COVID-19</a:t>
            </a:r>
          </a:p>
          <a:p>
            <a:pPr marL="742950" lvl="1" indent="-285750">
              <a:lnSpc>
                <a:spcPct val="107000"/>
              </a:lnSpc>
              <a:buFont typeface="+mj-lt"/>
              <a:buAutoNum type="alphaLcPeriod"/>
            </a:pPr>
            <a:r>
              <a:rPr lang="en-CA" sz="2400" dirty="0">
                <a:effectLst/>
                <a:latin typeface="Calibri" panose="020F0502020204030204" pitchFamily="34" charset="0"/>
                <a:ea typeface="游明朝" panose="02020400000000000000" pitchFamily="18" charset="-128"/>
                <a:cs typeface="Times New Roman" panose="02020603050405020304" pitchFamily="18" charset="0"/>
              </a:rPr>
              <a:t>Considering for real-estate development</a:t>
            </a:r>
          </a:p>
          <a:p>
            <a:pPr marL="742950" lvl="1" indent="-285750">
              <a:lnSpc>
                <a:spcPct val="107000"/>
              </a:lnSpc>
              <a:spcAft>
                <a:spcPts val="800"/>
              </a:spcAft>
              <a:buFont typeface="+mj-lt"/>
              <a:buAutoNum type="alphaLcPeriod"/>
            </a:pPr>
            <a:r>
              <a:rPr lang="en-CA" sz="2400" dirty="0">
                <a:effectLst/>
                <a:latin typeface="Calibri" panose="020F0502020204030204" pitchFamily="34" charset="0"/>
                <a:ea typeface="游明朝" panose="02020400000000000000" pitchFamily="18" charset="-128"/>
                <a:cs typeface="Times New Roman" panose="02020603050405020304" pitchFamily="18" charset="0"/>
              </a:rPr>
              <a:t>Setting up a new business</a:t>
            </a:r>
          </a:p>
        </p:txBody>
      </p:sp>
      <p:sp>
        <p:nvSpPr>
          <p:cNvPr id="6" name="字幕 2">
            <a:extLst>
              <a:ext uri="{FF2B5EF4-FFF2-40B4-BE49-F238E27FC236}">
                <a16:creationId xmlns:a16="http://schemas.microsoft.com/office/drawing/2014/main" id="{990804BB-E9A0-4C22-A9E9-E4F6F4CFF80C}"/>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7" name="テキスト ボックス 6">
            <a:extLst>
              <a:ext uri="{FF2B5EF4-FFF2-40B4-BE49-F238E27FC236}">
                <a16:creationId xmlns:a16="http://schemas.microsoft.com/office/drawing/2014/main" id="{97A4C472-2893-4D14-A43E-23D9D9A3A52F}"/>
              </a:ext>
            </a:extLst>
          </p:cNvPr>
          <p:cNvSpPr txBox="1"/>
          <p:nvPr/>
        </p:nvSpPr>
        <p:spPr>
          <a:xfrm>
            <a:off x="11638919" y="6518649"/>
            <a:ext cx="442061" cy="369332"/>
          </a:xfrm>
          <a:prstGeom prst="rect">
            <a:avLst/>
          </a:prstGeom>
          <a:noFill/>
        </p:spPr>
        <p:txBody>
          <a:bodyPr wrap="square" rtlCol="0">
            <a:spAutoFit/>
          </a:bodyPr>
          <a:lstStyle/>
          <a:p>
            <a:r>
              <a:rPr lang="en-CA" dirty="0"/>
              <a:t>11</a:t>
            </a:r>
          </a:p>
        </p:txBody>
      </p:sp>
    </p:spTree>
    <p:extLst>
      <p:ext uri="{BB962C8B-B14F-4D97-AF65-F5344CB8AC3E}">
        <p14:creationId xmlns:p14="http://schemas.microsoft.com/office/powerpoint/2010/main" val="37869652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8470751-4046-4A07-86D0-382F36ED5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B817285-8238-4B7D-A4CF-6C648D94CE4E}"/>
              </a:ext>
            </a:extLst>
          </p:cNvPr>
          <p:cNvSpPr>
            <a:spLocks noGrp="1"/>
          </p:cNvSpPr>
          <p:nvPr>
            <p:ph type="title"/>
          </p:nvPr>
        </p:nvSpPr>
        <p:spPr>
          <a:xfrm>
            <a:off x="1050879" y="609601"/>
            <a:ext cx="9810604" cy="1216024"/>
          </a:xfrm>
        </p:spPr>
        <p:txBody>
          <a:bodyPr>
            <a:normAutofit/>
          </a:bodyPr>
          <a:lstStyle/>
          <a:p>
            <a:pPr algn="ctr"/>
            <a:r>
              <a:rPr lang="en-CA" b="1" dirty="0">
                <a:effectLst/>
                <a:latin typeface="Calibri Light" panose="020F0302020204030204" pitchFamily="34" charset="0"/>
                <a:ea typeface="游ゴシック Light" panose="020B0300000000000000" pitchFamily="50" charset="-128"/>
                <a:cs typeface="Times New Roman" panose="02020603050405020304" pitchFamily="18" charset="0"/>
              </a:rPr>
              <a:t>Conclusion</a:t>
            </a:r>
            <a:endParaRPr lang="en-CA" dirty="0"/>
          </a:p>
        </p:txBody>
      </p:sp>
      <p:sp>
        <p:nvSpPr>
          <p:cNvPr id="14" name="Freeform: Shape 13">
            <a:extLst>
              <a:ext uri="{FF2B5EF4-FFF2-40B4-BE49-F238E27FC236}">
                <a16:creationId xmlns:a16="http://schemas.microsoft.com/office/drawing/2014/main" id="{798DAB7D-3A31-4ABA-87BC-3DC434358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248399"/>
            <a:ext cx="12192000" cy="609602"/>
          </a:xfrm>
          <a:custGeom>
            <a:avLst/>
            <a:gdLst>
              <a:gd name="connsiteX0" fmla="*/ 5427496 w 12192000"/>
              <a:gd name="connsiteY0" fmla="*/ 48 h 843657"/>
              <a:gd name="connsiteX1" fmla="*/ 5725893 w 12192000"/>
              <a:gd name="connsiteY1" fmla="*/ 21789 h 843657"/>
              <a:gd name="connsiteX2" fmla="*/ 5843016 w 12192000"/>
              <a:gd name="connsiteY2" fmla="*/ 15229 h 843657"/>
              <a:gd name="connsiteX3" fmla="*/ 5846849 w 12192000"/>
              <a:gd name="connsiteY3" fmla="*/ 32983 h 843657"/>
              <a:gd name="connsiteX4" fmla="*/ 5899818 w 12192000"/>
              <a:gd name="connsiteY4" fmla="*/ 25502 h 843657"/>
              <a:gd name="connsiteX5" fmla="*/ 6034990 w 12192000"/>
              <a:gd name="connsiteY5" fmla="*/ 39501 h 843657"/>
              <a:gd name="connsiteX6" fmla="*/ 6231181 w 12192000"/>
              <a:gd name="connsiteY6" fmla="*/ 59432 h 843657"/>
              <a:gd name="connsiteX7" fmla="*/ 6336161 w 12192000"/>
              <a:gd name="connsiteY7" fmla="*/ 80469 h 843657"/>
              <a:gd name="connsiteX8" fmla="*/ 6424286 w 12192000"/>
              <a:gd name="connsiteY8" fmla="*/ 80202 h 843657"/>
              <a:gd name="connsiteX9" fmla="*/ 6498206 w 12192000"/>
              <a:gd name="connsiteY9" fmla="*/ 88921 h 843657"/>
              <a:gd name="connsiteX10" fmla="*/ 6524438 w 12192000"/>
              <a:gd name="connsiteY10" fmla="*/ 92235 h 843657"/>
              <a:gd name="connsiteX11" fmla="*/ 6528543 w 12192000"/>
              <a:gd name="connsiteY11" fmla="*/ 96055 h 843657"/>
              <a:gd name="connsiteX12" fmla="*/ 6550787 w 12192000"/>
              <a:gd name="connsiteY12" fmla="*/ 79748 h 843657"/>
              <a:gd name="connsiteX13" fmla="*/ 6638443 w 12192000"/>
              <a:gd name="connsiteY13" fmla="*/ 117301 h 843657"/>
              <a:gd name="connsiteX14" fmla="*/ 6639771 w 12192000"/>
              <a:gd name="connsiteY14" fmla="*/ 116273 h 843657"/>
              <a:gd name="connsiteX15" fmla="*/ 6733110 w 12192000"/>
              <a:gd name="connsiteY15" fmla="*/ 109431 h 843657"/>
              <a:gd name="connsiteX16" fmla="*/ 6823638 w 12192000"/>
              <a:gd name="connsiteY16" fmla="*/ 103653 h 843657"/>
              <a:gd name="connsiteX17" fmla="*/ 6834898 w 12192000"/>
              <a:gd name="connsiteY17" fmla="*/ 105044 h 843657"/>
              <a:gd name="connsiteX18" fmla="*/ 6835271 w 12192000"/>
              <a:gd name="connsiteY18" fmla="*/ 104811 h 843657"/>
              <a:gd name="connsiteX19" fmla="*/ 6847445 w 12192000"/>
              <a:gd name="connsiteY19" fmla="*/ 105763 h 843657"/>
              <a:gd name="connsiteX20" fmla="*/ 6855429 w 12192000"/>
              <a:gd name="connsiteY20" fmla="*/ 107584 h 843657"/>
              <a:gd name="connsiteX21" fmla="*/ 6923302 w 12192000"/>
              <a:gd name="connsiteY21" fmla="*/ 131290 h 843657"/>
              <a:gd name="connsiteX22" fmla="*/ 7046891 w 12192000"/>
              <a:gd name="connsiteY22" fmla="*/ 109264 h 843657"/>
              <a:gd name="connsiteX23" fmla="*/ 7233811 w 12192000"/>
              <a:gd name="connsiteY23" fmla="*/ 127598 h 843657"/>
              <a:gd name="connsiteX24" fmla="*/ 7371301 w 12192000"/>
              <a:gd name="connsiteY24" fmla="*/ 118421 h 843657"/>
              <a:gd name="connsiteX25" fmla="*/ 7574701 w 12192000"/>
              <a:gd name="connsiteY25" fmla="*/ 190435 h 843657"/>
              <a:gd name="connsiteX26" fmla="*/ 7580910 w 12192000"/>
              <a:gd name="connsiteY26" fmla="*/ 199699 h 843657"/>
              <a:gd name="connsiteX27" fmla="*/ 7592267 w 12192000"/>
              <a:gd name="connsiteY27" fmla="*/ 206716 h 843657"/>
              <a:gd name="connsiteX28" fmla="*/ 7594969 w 12192000"/>
              <a:gd name="connsiteY28" fmla="*/ 206552 h 843657"/>
              <a:gd name="connsiteX29" fmla="*/ 7612066 w 12192000"/>
              <a:gd name="connsiteY29" fmla="*/ 211669 h 843657"/>
              <a:gd name="connsiteX30" fmla="*/ 7613197 w 12192000"/>
              <a:gd name="connsiteY30" fmla="*/ 214836 h 843657"/>
              <a:gd name="connsiteX31" fmla="*/ 7624109 w 12192000"/>
              <a:gd name="connsiteY31" fmla="*/ 218987 h 843657"/>
              <a:gd name="connsiteX32" fmla="*/ 7643393 w 12192000"/>
              <a:gd name="connsiteY32" fmla="*/ 228895 h 843657"/>
              <a:gd name="connsiteX33" fmla="*/ 7649074 w 12192000"/>
              <a:gd name="connsiteY33" fmla="*/ 229127 h 843657"/>
              <a:gd name="connsiteX34" fmla="*/ 7681385 w 12192000"/>
              <a:gd name="connsiteY34" fmla="*/ 241546 h 843657"/>
              <a:gd name="connsiteX35" fmla="*/ 7682814 w 12192000"/>
              <a:gd name="connsiteY35" fmla="*/ 240947 h 843657"/>
              <a:gd name="connsiteX36" fmla="*/ 7696214 w 12192000"/>
              <a:gd name="connsiteY36" fmla="*/ 241085 h 843657"/>
              <a:gd name="connsiteX37" fmla="*/ 7819450 w 12192000"/>
              <a:gd name="connsiteY37" fmla="*/ 251097 h 843657"/>
              <a:gd name="connsiteX38" fmla="*/ 7826804 w 12192000"/>
              <a:gd name="connsiteY38" fmla="*/ 253271 h 843657"/>
              <a:gd name="connsiteX39" fmla="*/ 7827179 w 12192000"/>
              <a:gd name="connsiteY39" fmla="*/ 253144 h 843657"/>
              <a:gd name="connsiteX40" fmla="*/ 7835389 w 12192000"/>
              <a:gd name="connsiteY40" fmla="*/ 255095 h 843657"/>
              <a:gd name="connsiteX41" fmla="*/ 7840212 w 12192000"/>
              <a:gd name="connsiteY41" fmla="*/ 257235 h 843657"/>
              <a:gd name="connsiteX42" fmla="*/ 7854477 w 12192000"/>
              <a:gd name="connsiteY42" fmla="*/ 261452 h 843657"/>
              <a:gd name="connsiteX43" fmla="*/ 7925416 w 12192000"/>
              <a:gd name="connsiteY43" fmla="*/ 250871 h 843657"/>
              <a:gd name="connsiteX44" fmla="*/ 8027820 w 12192000"/>
              <a:gd name="connsiteY44" fmla="*/ 237431 h 843657"/>
              <a:gd name="connsiteX45" fmla="*/ 8082003 w 12192000"/>
              <a:gd name="connsiteY45" fmla="*/ 258480 h 843657"/>
              <a:gd name="connsiteX46" fmla="*/ 8258788 w 12192000"/>
              <a:gd name="connsiteY46" fmla="*/ 272192 h 843657"/>
              <a:gd name="connsiteX47" fmla="*/ 8292894 w 12192000"/>
              <a:gd name="connsiteY47" fmla="*/ 269919 h 843657"/>
              <a:gd name="connsiteX48" fmla="*/ 8297864 w 12192000"/>
              <a:gd name="connsiteY48" fmla="*/ 268332 h 843657"/>
              <a:gd name="connsiteX49" fmla="*/ 8304197 w 12192000"/>
              <a:gd name="connsiteY49" fmla="*/ 267834 h 843657"/>
              <a:gd name="connsiteX50" fmla="*/ 8320276 w 12192000"/>
              <a:gd name="connsiteY50" fmla="*/ 270133 h 843657"/>
              <a:gd name="connsiteX51" fmla="*/ 8326122 w 12192000"/>
              <a:gd name="connsiteY51" fmla="*/ 271603 h 843657"/>
              <a:gd name="connsiteX52" fmla="*/ 8335105 w 12192000"/>
              <a:gd name="connsiteY52" fmla="*/ 272466 h 843657"/>
              <a:gd name="connsiteX53" fmla="*/ 8335390 w 12192000"/>
              <a:gd name="connsiteY53" fmla="*/ 272295 h 843657"/>
              <a:gd name="connsiteX54" fmla="*/ 8383421 w 12192000"/>
              <a:gd name="connsiteY54" fmla="*/ 274638 h 843657"/>
              <a:gd name="connsiteX55" fmla="*/ 8443863 w 12192000"/>
              <a:gd name="connsiteY55" fmla="*/ 268710 h 843657"/>
              <a:gd name="connsiteX56" fmla="*/ 8467401 w 12192000"/>
              <a:gd name="connsiteY56" fmla="*/ 267736 h 843657"/>
              <a:gd name="connsiteX57" fmla="*/ 8480310 w 12192000"/>
              <a:gd name="connsiteY57" fmla="*/ 266190 h 843657"/>
              <a:gd name="connsiteX58" fmla="*/ 8481334 w 12192000"/>
              <a:gd name="connsiteY58" fmla="*/ 265430 h 843657"/>
              <a:gd name="connsiteX59" fmla="*/ 8519400 w 12192000"/>
              <a:gd name="connsiteY59" fmla="*/ 273417 h 843657"/>
              <a:gd name="connsiteX60" fmla="*/ 8673416 w 12192000"/>
              <a:gd name="connsiteY60" fmla="*/ 324197 h 843657"/>
              <a:gd name="connsiteX61" fmla="*/ 8915200 w 12192000"/>
              <a:gd name="connsiteY61" fmla="*/ 356781 h 843657"/>
              <a:gd name="connsiteX62" fmla="*/ 9059198 w 12192000"/>
              <a:gd name="connsiteY62" fmla="*/ 364924 h 843657"/>
              <a:gd name="connsiteX63" fmla="*/ 9178845 w 12192000"/>
              <a:gd name="connsiteY63" fmla="*/ 379331 h 843657"/>
              <a:gd name="connsiteX64" fmla="*/ 9291225 w 12192000"/>
              <a:gd name="connsiteY64" fmla="*/ 384156 h 843657"/>
              <a:gd name="connsiteX65" fmla="*/ 9370554 w 12192000"/>
              <a:gd name="connsiteY65" fmla="*/ 395218 h 843657"/>
              <a:gd name="connsiteX66" fmla="*/ 9413541 w 12192000"/>
              <a:gd name="connsiteY66" fmla="*/ 394032 h 843657"/>
              <a:gd name="connsiteX67" fmla="*/ 9457933 w 12192000"/>
              <a:gd name="connsiteY67" fmla="*/ 395525 h 843657"/>
              <a:gd name="connsiteX68" fmla="*/ 9592718 w 12192000"/>
              <a:gd name="connsiteY68" fmla="*/ 403735 h 843657"/>
              <a:gd name="connsiteX69" fmla="*/ 9668575 w 12192000"/>
              <a:gd name="connsiteY69" fmla="*/ 410688 h 843657"/>
              <a:gd name="connsiteX70" fmla="*/ 9715652 w 12192000"/>
              <a:gd name="connsiteY70" fmla="*/ 411123 h 843657"/>
              <a:gd name="connsiteX71" fmla="*/ 9777853 w 12192000"/>
              <a:gd name="connsiteY71" fmla="*/ 400831 h 843657"/>
              <a:gd name="connsiteX72" fmla="*/ 9851249 w 12192000"/>
              <a:gd name="connsiteY72" fmla="*/ 415333 h 843657"/>
              <a:gd name="connsiteX73" fmla="*/ 9976759 w 12192000"/>
              <a:gd name="connsiteY73" fmla="*/ 429768 h 843657"/>
              <a:gd name="connsiteX74" fmla="*/ 10190155 w 12192000"/>
              <a:gd name="connsiteY74" fmla="*/ 473343 h 843657"/>
              <a:gd name="connsiteX75" fmla="*/ 10283621 w 12192000"/>
              <a:gd name="connsiteY75" fmla="*/ 482672 h 843657"/>
              <a:gd name="connsiteX76" fmla="*/ 10363623 w 12192000"/>
              <a:gd name="connsiteY76" fmla="*/ 479281 h 843657"/>
              <a:gd name="connsiteX77" fmla="*/ 10418680 w 12192000"/>
              <a:gd name="connsiteY77" fmla="*/ 481335 h 843657"/>
              <a:gd name="connsiteX78" fmla="*/ 10476232 w 12192000"/>
              <a:gd name="connsiteY78" fmla="*/ 487929 h 843657"/>
              <a:gd name="connsiteX79" fmla="*/ 10477443 w 12192000"/>
              <a:gd name="connsiteY79" fmla="*/ 488348 h 843657"/>
              <a:gd name="connsiteX80" fmla="*/ 10478546 w 12192000"/>
              <a:gd name="connsiteY80" fmla="*/ 484593 h 843657"/>
              <a:gd name="connsiteX81" fmla="*/ 10522544 w 12192000"/>
              <a:gd name="connsiteY81" fmla="*/ 483599 h 843657"/>
              <a:gd name="connsiteX82" fmla="*/ 10525940 w 12192000"/>
              <a:gd name="connsiteY82" fmla="*/ 488575 h 843657"/>
              <a:gd name="connsiteX83" fmla="*/ 10527978 w 12192000"/>
              <a:gd name="connsiteY83" fmla="*/ 487468 h 843657"/>
              <a:gd name="connsiteX84" fmla="*/ 10551856 w 12192000"/>
              <a:gd name="connsiteY84" fmla="*/ 495400 h 843657"/>
              <a:gd name="connsiteX85" fmla="*/ 10651180 w 12192000"/>
              <a:gd name="connsiteY85" fmla="*/ 481776 h 843657"/>
              <a:gd name="connsiteX86" fmla="*/ 10692407 w 12192000"/>
              <a:gd name="connsiteY86" fmla="*/ 479535 h 843657"/>
              <a:gd name="connsiteX87" fmla="*/ 10805173 w 12192000"/>
              <a:gd name="connsiteY87" fmla="*/ 469286 h 843657"/>
              <a:gd name="connsiteX88" fmla="*/ 10918240 w 12192000"/>
              <a:gd name="connsiteY88" fmla="*/ 455873 h 843657"/>
              <a:gd name="connsiteX89" fmla="*/ 10985893 w 12192000"/>
              <a:gd name="connsiteY89" fmla="*/ 430155 h 843657"/>
              <a:gd name="connsiteX90" fmla="*/ 11078762 w 12192000"/>
              <a:gd name="connsiteY90" fmla="*/ 421051 h 843657"/>
              <a:gd name="connsiteX91" fmla="*/ 11113454 w 12192000"/>
              <a:gd name="connsiteY91" fmla="*/ 390853 h 843657"/>
              <a:gd name="connsiteX92" fmla="*/ 11262187 w 12192000"/>
              <a:gd name="connsiteY92" fmla="*/ 378634 h 843657"/>
              <a:gd name="connsiteX93" fmla="*/ 11357725 w 12192000"/>
              <a:gd name="connsiteY93" fmla="*/ 347628 h 843657"/>
              <a:gd name="connsiteX94" fmla="*/ 11514053 w 12192000"/>
              <a:gd name="connsiteY94" fmla="*/ 323566 h 843657"/>
              <a:gd name="connsiteX95" fmla="*/ 11560799 w 12192000"/>
              <a:gd name="connsiteY95" fmla="*/ 310945 h 843657"/>
              <a:gd name="connsiteX96" fmla="*/ 11555095 w 12192000"/>
              <a:gd name="connsiteY96" fmla="*/ 330247 h 843657"/>
              <a:gd name="connsiteX97" fmla="*/ 11601935 w 12192000"/>
              <a:gd name="connsiteY97" fmla="*/ 336765 h 843657"/>
              <a:gd name="connsiteX98" fmla="*/ 11689326 w 12192000"/>
              <a:gd name="connsiteY98" fmla="*/ 303103 h 843657"/>
              <a:gd name="connsiteX99" fmla="*/ 11889311 w 12192000"/>
              <a:gd name="connsiteY99" fmla="*/ 296043 h 843657"/>
              <a:gd name="connsiteX100" fmla="*/ 11894969 w 12192000"/>
              <a:gd name="connsiteY100" fmla="*/ 296953 h 843657"/>
              <a:gd name="connsiteX101" fmla="*/ 11890989 w 12192000"/>
              <a:gd name="connsiteY101" fmla="*/ 298008 h 843657"/>
              <a:gd name="connsiteX102" fmla="*/ 11895904 w 12192000"/>
              <a:gd name="connsiteY102" fmla="*/ 297102 h 843657"/>
              <a:gd name="connsiteX103" fmla="*/ 11894969 w 12192000"/>
              <a:gd name="connsiteY103" fmla="*/ 296953 h 843657"/>
              <a:gd name="connsiteX104" fmla="*/ 11896981 w 12192000"/>
              <a:gd name="connsiteY104" fmla="*/ 296418 h 843657"/>
              <a:gd name="connsiteX105" fmla="*/ 11931533 w 12192000"/>
              <a:gd name="connsiteY105" fmla="*/ 322577 h 843657"/>
              <a:gd name="connsiteX106" fmla="*/ 11970826 w 12192000"/>
              <a:gd name="connsiteY106" fmla="*/ 284547 h 843657"/>
              <a:gd name="connsiteX107" fmla="*/ 11998411 w 12192000"/>
              <a:gd name="connsiteY107" fmla="*/ 275459 h 843657"/>
              <a:gd name="connsiteX108" fmla="*/ 12070284 w 12192000"/>
              <a:gd name="connsiteY108" fmla="*/ 252823 h 843657"/>
              <a:gd name="connsiteX109" fmla="*/ 12149273 w 12192000"/>
              <a:gd name="connsiteY109" fmla="*/ 283340 h 843657"/>
              <a:gd name="connsiteX110" fmla="*/ 12192000 w 12192000"/>
              <a:gd name="connsiteY110" fmla="*/ 293933 h 843657"/>
              <a:gd name="connsiteX111" fmla="*/ 12192000 w 12192000"/>
              <a:gd name="connsiteY111" fmla="*/ 843657 h 843657"/>
              <a:gd name="connsiteX112" fmla="*/ 0 w 12192000"/>
              <a:gd name="connsiteY112" fmla="*/ 843657 h 843657"/>
              <a:gd name="connsiteX113" fmla="*/ 0 w 12192000"/>
              <a:gd name="connsiteY113" fmla="*/ 517671 h 843657"/>
              <a:gd name="connsiteX114" fmla="*/ 62970 w 12192000"/>
              <a:gd name="connsiteY114" fmla="*/ 497349 h 843657"/>
              <a:gd name="connsiteX115" fmla="*/ 163102 w 12192000"/>
              <a:gd name="connsiteY115" fmla="*/ 486965 h 843657"/>
              <a:gd name="connsiteX116" fmla="*/ 327347 w 12192000"/>
              <a:gd name="connsiteY116" fmla="*/ 474218 h 843657"/>
              <a:gd name="connsiteX117" fmla="*/ 616456 w 12192000"/>
              <a:gd name="connsiteY117" fmla="*/ 448171 h 843657"/>
              <a:gd name="connsiteX118" fmla="*/ 805377 w 12192000"/>
              <a:gd name="connsiteY118" fmla="*/ 441830 h 843657"/>
              <a:gd name="connsiteX119" fmla="*/ 937261 w 12192000"/>
              <a:gd name="connsiteY119" fmla="*/ 436268 h 843657"/>
              <a:gd name="connsiteX120" fmla="*/ 1139080 w 12192000"/>
              <a:gd name="connsiteY120" fmla="*/ 358865 h 843657"/>
              <a:gd name="connsiteX121" fmla="*/ 1319302 w 12192000"/>
              <a:gd name="connsiteY121" fmla="*/ 308917 h 843657"/>
              <a:gd name="connsiteX122" fmla="*/ 1385386 w 12192000"/>
              <a:gd name="connsiteY122" fmla="*/ 296402 h 843657"/>
              <a:gd name="connsiteX123" fmla="*/ 1404278 w 12192000"/>
              <a:gd name="connsiteY123" fmla="*/ 282186 h 843657"/>
              <a:gd name="connsiteX124" fmla="*/ 1431509 w 12192000"/>
              <a:gd name="connsiteY124" fmla="*/ 282637 h 843657"/>
              <a:gd name="connsiteX125" fmla="*/ 1479635 w 12192000"/>
              <a:gd name="connsiteY125" fmla="*/ 281452 h 843657"/>
              <a:gd name="connsiteX126" fmla="*/ 1522846 w 12192000"/>
              <a:gd name="connsiteY126" fmla="*/ 286636 h 843657"/>
              <a:gd name="connsiteX127" fmla="*/ 1744857 w 12192000"/>
              <a:gd name="connsiteY127" fmla="*/ 299498 h 843657"/>
              <a:gd name="connsiteX128" fmla="*/ 1800399 w 12192000"/>
              <a:gd name="connsiteY128" fmla="*/ 286471 h 843657"/>
              <a:gd name="connsiteX129" fmla="*/ 1829679 w 12192000"/>
              <a:gd name="connsiteY129" fmla="*/ 279899 h 843657"/>
              <a:gd name="connsiteX130" fmla="*/ 1848467 w 12192000"/>
              <a:gd name="connsiteY130" fmla="*/ 280085 h 843657"/>
              <a:gd name="connsiteX131" fmla="*/ 1919990 w 12192000"/>
              <a:gd name="connsiteY131" fmla="*/ 280551 h 843657"/>
              <a:gd name="connsiteX132" fmla="*/ 1947318 w 12192000"/>
              <a:gd name="connsiteY132" fmla="*/ 275157 h 843657"/>
              <a:gd name="connsiteX133" fmla="*/ 2052662 w 12192000"/>
              <a:gd name="connsiteY133" fmla="*/ 260377 h 843657"/>
              <a:gd name="connsiteX134" fmla="*/ 2142850 w 12192000"/>
              <a:gd name="connsiteY134" fmla="*/ 253103 h 843657"/>
              <a:gd name="connsiteX135" fmla="*/ 2207849 w 12192000"/>
              <a:gd name="connsiteY135" fmla="*/ 271590 h 843657"/>
              <a:gd name="connsiteX136" fmla="*/ 2213757 w 12192000"/>
              <a:gd name="connsiteY136" fmla="*/ 267429 h 843657"/>
              <a:gd name="connsiteX137" fmla="*/ 2258954 w 12192000"/>
              <a:gd name="connsiteY137" fmla="*/ 268589 h 843657"/>
              <a:gd name="connsiteX138" fmla="*/ 2416183 w 12192000"/>
              <a:gd name="connsiteY138" fmla="*/ 301325 h 843657"/>
              <a:gd name="connsiteX139" fmla="*/ 2504536 w 12192000"/>
              <a:gd name="connsiteY139" fmla="*/ 302799 h 843657"/>
              <a:gd name="connsiteX140" fmla="*/ 2536071 w 12192000"/>
              <a:gd name="connsiteY140" fmla="*/ 298698 h 843657"/>
              <a:gd name="connsiteX141" fmla="*/ 2588893 w 12192000"/>
              <a:gd name="connsiteY141" fmla="*/ 292112 h 843657"/>
              <a:gd name="connsiteX142" fmla="*/ 2628809 w 12192000"/>
              <a:gd name="connsiteY142" fmla="*/ 275805 h 843657"/>
              <a:gd name="connsiteX143" fmla="*/ 2672807 w 12192000"/>
              <a:gd name="connsiteY143" fmla="*/ 274811 h 843657"/>
              <a:gd name="connsiteX144" fmla="*/ 2682466 w 12192000"/>
              <a:gd name="connsiteY144" fmla="*/ 289307 h 843657"/>
              <a:gd name="connsiteX145" fmla="*/ 2801443 w 12192000"/>
              <a:gd name="connsiteY145" fmla="*/ 272988 h 843657"/>
              <a:gd name="connsiteX146" fmla="*/ 2842670 w 12192000"/>
              <a:gd name="connsiteY146" fmla="*/ 270747 h 843657"/>
              <a:gd name="connsiteX147" fmla="*/ 2955436 w 12192000"/>
              <a:gd name="connsiteY147" fmla="*/ 260498 h 843657"/>
              <a:gd name="connsiteX148" fmla="*/ 3068503 w 12192000"/>
              <a:gd name="connsiteY148" fmla="*/ 247085 h 843657"/>
              <a:gd name="connsiteX149" fmla="*/ 3136157 w 12192000"/>
              <a:gd name="connsiteY149" fmla="*/ 221367 h 843657"/>
              <a:gd name="connsiteX150" fmla="*/ 3229025 w 12192000"/>
              <a:gd name="connsiteY150" fmla="*/ 212263 h 843657"/>
              <a:gd name="connsiteX151" fmla="*/ 3263717 w 12192000"/>
              <a:gd name="connsiteY151" fmla="*/ 182064 h 843657"/>
              <a:gd name="connsiteX152" fmla="*/ 3412450 w 12192000"/>
              <a:gd name="connsiteY152" fmla="*/ 169845 h 843657"/>
              <a:gd name="connsiteX153" fmla="*/ 3507988 w 12192000"/>
              <a:gd name="connsiteY153" fmla="*/ 138840 h 843657"/>
              <a:gd name="connsiteX154" fmla="*/ 3664316 w 12192000"/>
              <a:gd name="connsiteY154" fmla="*/ 114777 h 843657"/>
              <a:gd name="connsiteX155" fmla="*/ 3711062 w 12192000"/>
              <a:gd name="connsiteY155" fmla="*/ 102156 h 843657"/>
              <a:gd name="connsiteX156" fmla="*/ 3705359 w 12192000"/>
              <a:gd name="connsiteY156" fmla="*/ 121458 h 843657"/>
              <a:gd name="connsiteX157" fmla="*/ 3752198 w 12192000"/>
              <a:gd name="connsiteY157" fmla="*/ 127977 h 843657"/>
              <a:gd name="connsiteX158" fmla="*/ 3839589 w 12192000"/>
              <a:gd name="connsiteY158" fmla="*/ 94314 h 843657"/>
              <a:gd name="connsiteX159" fmla="*/ 4039575 w 12192000"/>
              <a:gd name="connsiteY159" fmla="*/ 87255 h 843657"/>
              <a:gd name="connsiteX160" fmla="*/ 4045232 w 12192000"/>
              <a:gd name="connsiteY160" fmla="*/ 88164 h 843657"/>
              <a:gd name="connsiteX161" fmla="*/ 4041253 w 12192000"/>
              <a:gd name="connsiteY161" fmla="*/ 89220 h 843657"/>
              <a:gd name="connsiteX162" fmla="*/ 4046168 w 12192000"/>
              <a:gd name="connsiteY162" fmla="*/ 88314 h 843657"/>
              <a:gd name="connsiteX163" fmla="*/ 4045232 w 12192000"/>
              <a:gd name="connsiteY163" fmla="*/ 88164 h 843657"/>
              <a:gd name="connsiteX164" fmla="*/ 4047244 w 12192000"/>
              <a:gd name="connsiteY164" fmla="*/ 87630 h 843657"/>
              <a:gd name="connsiteX165" fmla="*/ 4081797 w 12192000"/>
              <a:gd name="connsiteY165" fmla="*/ 113788 h 843657"/>
              <a:gd name="connsiteX166" fmla="*/ 4121089 w 12192000"/>
              <a:gd name="connsiteY166" fmla="*/ 75758 h 843657"/>
              <a:gd name="connsiteX167" fmla="*/ 4148674 w 12192000"/>
              <a:gd name="connsiteY167" fmla="*/ 66671 h 843657"/>
              <a:gd name="connsiteX168" fmla="*/ 4220548 w 12192000"/>
              <a:gd name="connsiteY168" fmla="*/ 44035 h 843657"/>
              <a:gd name="connsiteX169" fmla="*/ 4354249 w 12192000"/>
              <a:gd name="connsiteY169" fmla="*/ 88116 h 843657"/>
              <a:gd name="connsiteX170" fmla="*/ 4549237 w 12192000"/>
              <a:gd name="connsiteY170" fmla="*/ 79806 h 843657"/>
              <a:gd name="connsiteX171" fmla="*/ 4796679 w 12192000"/>
              <a:gd name="connsiteY171" fmla="*/ 108111 h 843657"/>
              <a:gd name="connsiteX172" fmla="*/ 4928657 w 12192000"/>
              <a:gd name="connsiteY172" fmla="*/ 111604 h 843657"/>
              <a:gd name="connsiteX173" fmla="*/ 5136768 w 12192000"/>
              <a:gd name="connsiteY173" fmla="*/ 48267 h 843657"/>
              <a:gd name="connsiteX174" fmla="*/ 5320899 w 12192000"/>
              <a:gd name="connsiteY174" fmla="*/ 10821 h 843657"/>
              <a:gd name="connsiteX175" fmla="*/ 5427496 w 12192000"/>
              <a:gd name="connsiteY175" fmla="*/ 48 h 843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843657">
                <a:moveTo>
                  <a:pt x="5427496" y="48"/>
                </a:moveTo>
                <a:cubicBezTo>
                  <a:pt x="5539522" y="-1167"/>
                  <a:pt x="5660629" y="21238"/>
                  <a:pt x="5725893" y="21789"/>
                </a:cubicBezTo>
                <a:cubicBezTo>
                  <a:pt x="5728883" y="21092"/>
                  <a:pt x="5807017" y="20526"/>
                  <a:pt x="5843016" y="15229"/>
                </a:cubicBezTo>
                <a:lnTo>
                  <a:pt x="5846849" y="32983"/>
                </a:lnTo>
                <a:lnTo>
                  <a:pt x="5899818" y="25502"/>
                </a:lnTo>
                <a:cubicBezTo>
                  <a:pt x="5978576" y="29224"/>
                  <a:pt x="5979762" y="33846"/>
                  <a:pt x="6034990" y="39501"/>
                </a:cubicBezTo>
                <a:cubicBezTo>
                  <a:pt x="6090217" y="45155"/>
                  <a:pt x="6180985" y="52604"/>
                  <a:pt x="6231181" y="59432"/>
                </a:cubicBezTo>
                <a:cubicBezTo>
                  <a:pt x="6281376" y="66260"/>
                  <a:pt x="6255083" y="72671"/>
                  <a:pt x="6336161" y="80469"/>
                </a:cubicBezTo>
                <a:cubicBezTo>
                  <a:pt x="6367899" y="78809"/>
                  <a:pt x="6388398" y="79505"/>
                  <a:pt x="6424286" y="80202"/>
                </a:cubicBezTo>
                <a:lnTo>
                  <a:pt x="6498206" y="88921"/>
                </a:lnTo>
                <a:cubicBezTo>
                  <a:pt x="6511924" y="88197"/>
                  <a:pt x="6519540" y="89722"/>
                  <a:pt x="6524438" y="92235"/>
                </a:cubicBezTo>
                <a:lnTo>
                  <a:pt x="6528543" y="96055"/>
                </a:lnTo>
                <a:lnTo>
                  <a:pt x="6550787" y="79748"/>
                </a:lnTo>
                <a:lnTo>
                  <a:pt x="6638443" y="117301"/>
                </a:lnTo>
                <a:lnTo>
                  <a:pt x="6639771" y="116273"/>
                </a:lnTo>
                <a:cubicBezTo>
                  <a:pt x="6661612" y="112323"/>
                  <a:pt x="6702466" y="111534"/>
                  <a:pt x="6733110" y="109431"/>
                </a:cubicBezTo>
                <a:cubicBezTo>
                  <a:pt x="6750270" y="113134"/>
                  <a:pt x="6804803" y="100717"/>
                  <a:pt x="6823638" y="103653"/>
                </a:cubicBezTo>
                <a:lnTo>
                  <a:pt x="6834898" y="105044"/>
                </a:lnTo>
                <a:lnTo>
                  <a:pt x="6835271" y="104811"/>
                </a:lnTo>
                <a:cubicBezTo>
                  <a:pt x="6838034" y="104559"/>
                  <a:pt x="6841861" y="104809"/>
                  <a:pt x="6847445" y="105763"/>
                </a:cubicBezTo>
                <a:lnTo>
                  <a:pt x="6855429" y="107584"/>
                </a:lnTo>
                <a:lnTo>
                  <a:pt x="6923302" y="131290"/>
                </a:lnTo>
                <a:lnTo>
                  <a:pt x="7046891" y="109264"/>
                </a:lnTo>
                <a:cubicBezTo>
                  <a:pt x="7109198" y="115376"/>
                  <a:pt x="7163425" y="116966"/>
                  <a:pt x="7233811" y="127598"/>
                </a:cubicBezTo>
                <a:cubicBezTo>
                  <a:pt x="7295557" y="125883"/>
                  <a:pt x="7306408" y="101921"/>
                  <a:pt x="7371301" y="118421"/>
                </a:cubicBezTo>
                <a:cubicBezTo>
                  <a:pt x="7428238" y="129077"/>
                  <a:pt x="7510607" y="192508"/>
                  <a:pt x="7574701" y="190435"/>
                </a:cubicBezTo>
                <a:cubicBezTo>
                  <a:pt x="7575517" y="193901"/>
                  <a:pt x="7577730" y="196953"/>
                  <a:pt x="7580910" y="199699"/>
                </a:cubicBezTo>
                <a:lnTo>
                  <a:pt x="7592267" y="206716"/>
                </a:lnTo>
                <a:lnTo>
                  <a:pt x="7594969" y="206552"/>
                </a:lnTo>
                <a:cubicBezTo>
                  <a:pt x="7605059" y="207466"/>
                  <a:pt x="7609760" y="209355"/>
                  <a:pt x="7612066" y="211669"/>
                </a:cubicBezTo>
                <a:lnTo>
                  <a:pt x="7613197" y="214836"/>
                </a:lnTo>
                <a:lnTo>
                  <a:pt x="7624109" y="218987"/>
                </a:lnTo>
                <a:lnTo>
                  <a:pt x="7643393" y="228895"/>
                </a:lnTo>
                <a:lnTo>
                  <a:pt x="7649074" y="229127"/>
                </a:lnTo>
                <a:lnTo>
                  <a:pt x="7681385" y="241546"/>
                </a:lnTo>
                <a:lnTo>
                  <a:pt x="7682814" y="240947"/>
                </a:lnTo>
                <a:cubicBezTo>
                  <a:pt x="7686754" y="239889"/>
                  <a:pt x="7691050" y="239641"/>
                  <a:pt x="7696214" y="241085"/>
                </a:cubicBezTo>
                <a:lnTo>
                  <a:pt x="7819450" y="251097"/>
                </a:lnTo>
                <a:lnTo>
                  <a:pt x="7826804" y="253271"/>
                </a:lnTo>
                <a:lnTo>
                  <a:pt x="7827179" y="253144"/>
                </a:lnTo>
                <a:cubicBezTo>
                  <a:pt x="7829262" y="253251"/>
                  <a:pt x="7831866" y="253829"/>
                  <a:pt x="7835389" y="255095"/>
                </a:cubicBezTo>
                <a:lnTo>
                  <a:pt x="7840212" y="257235"/>
                </a:lnTo>
                <a:lnTo>
                  <a:pt x="7854477" y="261452"/>
                </a:lnTo>
                <a:lnTo>
                  <a:pt x="7925416" y="250871"/>
                </a:lnTo>
                <a:cubicBezTo>
                  <a:pt x="7968549" y="254776"/>
                  <a:pt x="7991532" y="223503"/>
                  <a:pt x="8027820" y="237431"/>
                </a:cubicBezTo>
                <a:cubicBezTo>
                  <a:pt x="8068225" y="241026"/>
                  <a:pt x="8049335" y="250837"/>
                  <a:pt x="8082003" y="258480"/>
                </a:cubicBezTo>
                <a:cubicBezTo>
                  <a:pt x="8118911" y="261016"/>
                  <a:pt x="8227791" y="271465"/>
                  <a:pt x="8258788" y="272192"/>
                </a:cubicBezTo>
                <a:cubicBezTo>
                  <a:pt x="8285356" y="257871"/>
                  <a:pt x="8284528" y="264250"/>
                  <a:pt x="8292894" y="269919"/>
                </a:cubicBezTo>
                <a:lnTo>
                  <a:pt x="8297864" y="268332"/>
                </a:lnTo>
                <a:lnTo>
                  <a:pt x="8304197" y="267834"/>
                </a:lnTo>
                <a:lnTo>
                  <a:pt x="8320276" y="270133"/>
                </a:lnTo>
                <a:lnTo>
                  <a:pt x="8326122" y="271603"/>
                </a:lnTo>
                <a:cubicBezTo>
                  <a:pt x="8330224" y="272389"/>
                  <a:pt x="8333047" y="272623"/>
                  <a:pt x="8335105" y="272466"/>
                </a:cubicBezTo>
                <a:lnTo>
                  <a:pt x="8335390" y="272295"/>
                </a:lnTo>
                <a:lnTo>
                  <a:pt x="8383421" y="274638"/>
                </a:lnTo>
                <a:cubicBezTo>
                  <a:pt x="8398105" y="264966"/>
                  <a:pt x="8442440" y="289516"/>
                  <a:pt x="8443863" y="268710"/>
                </a:cubicBezTo>
                <a:cubicBezTo>
                  <a:pt x="8461029" y="272153"/>
                  <a:pt x="8468950" y="281627"/>
                  <a:pt x="8467401" y="267736"/>
                </a:cubicBezTo>
                <a:cubicBezTo>
                  <a:pt x="8473175" y="268487"/>
                  <a:pt x="8477144" y="267709"/>
                  <a:pt x="8480310" y="266190"/>
                </a:cubicBezTo>
                <a:lnTo>
                  <a:pt x="8481334" y="265430"/>
                </a:lnTo>
                <a:lnTo>
                  <a:pt x="8519400" y="273417"/>
                </a:lnTo>
                <a:lnTo>
                  <a:pt x="8673416" y="324197"/>
                </a:lnTo>
                <a:cubicBezTo>
                  <a:pt x="8745894" y="327976"/>
                  <a:pt x="8849559" y="346603"/>
                  <a:pt x="8915200" y="356781"/>
                </a:cubicBezTo>
                <a:cubicBezTo>
                  <a:pt x="8932755" y="365773"/>
                  <a:pt x="9005876" y="371758"/>
                  <a:pt x="9059198" y="364924"/>
                </a:cubicBezTo>
                <a:lnTo>
                  <a:pt x="9178845" y="379331"/>
                </a:lnTo>
                <a:cubicBezTo>
                  <a:pt x="9219852" y="386336"/>
                  <a:pt x="9250133" y="384055"/>
                  <a:pt x="9291225" y="384156"/>
                </a:cubicBezTo>
                <a:cubicBezTo>
                  <a:pt x="9315636" y="387667"/>
                  <a:pt x="9329719" y="388016"/>
                  <a:pt x="9370554" y="395218"/>
                </a:cubicBezTo>
                <a:cubicBezTo>
                  <a:pt x="9378187" y="394560"/>
                  <a:pt x="9405932" y="395507"/>
                  <a:pt x="9413541" y="394032"/>
                </a:cubicBezTo>
                <a:lnTo>
                  <a:pt x="9457933" y="395525"/>
                </a:lnTo>
                <a:lnTo>
                  <a:pt x="9592718" y="403735"/>
                </a:lnTo>
                <a:cubicBezTo>
                  <a:pt x="9606379" y="409007"/>
                  <a:pt x="9655291" y="415471"/>
                  <a:pt x="9668575" y="410688"/>
                </a:cubicBezTo>
                <a:cubicBezTo>
                  <a:pt x="9679602" y="410798"/>
                  <a:pt x="9706602" y="416975"/>
                  <a:pt x="9715652" y="411123"/>
                </a:cubicBezTo>
                <a:cubicBezTo>
                  <a:pt x="9741103" y="416170"/>
                  <a:pt x="9768395" y="403710"/>
                  <a:pt x="9777853" y="400831"/>
                </a:cubicBezTo>
                <a:cubicBezTo>
                  <a:pt x="9805740" y="393796"/>
                  <a:pt x="9827401" y="416417"/>
                  <a:pt x="9851249" y="415333"/>
                </a:cubicBezTo>
                <a:cubicBezTo>
                  <a:pt x="9890629" y="418769"/>
                  <a:pt x="9948551" y="426335"/>
                  <a:pt x="9976759" y="429768"/>
                </a:cubicBezTo>
                <a:cubicBezTo>
                  <a:pt x="10039303" y="440942"/>
                  <a:pt x="10139010" y="464526"/>
                  <a:pt x="10190155" y="473343"/>
                </a:cubicBezTo>
                <a:cubicBezTo>
                  <a:pt x="10247801" y="482478"/>
                  <a:pt x="10217837" y="456410"/>
                  <a:pt x="10283621" y="482672"/>
                </a:cubicBezTo>
                <a:cubicBezTo>
                  <a:pt x="10314609" y="484053"/>
                  <a:pt x="10340423" y="481075"/>
                  <a:pt x="10363623" y="479281"/>
                </a:cubicBezTo>
                <a:cubicBezTo>
                  <a:pt x="10362575" y="468594"/>
                  <a:pt x="10390200" y="481546"/>
                  <a:pt x="10418680" y="481335"/>
                </a:cubicBezTo>
                <a:cubicBezTo>
                  <a:pt x="10435371" y="482382"/>
                  <a:pt x="10458706" y="485335"/>
                  <a:pt x="10476232" y="487929"/>
                </a:cubicBezTo>
                <a:lnTo>
                  <a:pt x="10477443" y="488348"/>
                </a:lnTo>
                <a:lnTo>
                  <a:pt x="10478546" y="484593"/>
                </a:lnTo>
                <a:cubicBezTo>
                  <a:pt x="10496869" y="473932"/>
                  <a:pt x="10504440" y="492791"/>
                  <a:pt x="10522544" y="483599"/>
                </a:cubicBezTo>
                <a:lnTo>
                  <a:pt x="10525940" y="488575"/>
                </a:lnTo>
                <a:lnTo>
                  <a:pt x="10527978" y="487468"/>
                </a:lnTo>
                <a:lnTo>
                  <a:pt x="10551856" y="495400"/>
                </a:lnTo>
                <a:lnTo>
                  <a:pt x="10651180" y="481776"/>
                </a:lnTo>
                <a:cubicBezTo>
                  <a:pt x="10666635" y="489439"/>
                  <a:pt x="10679569" y="486219"/>
                  <a:pt x="10692407" y="479535"/>
                </a:cubicBezTo>
                <a:cubicBezTo>
                  <a:pt x="10729215" y="482326"/>
                  <a:pt x="10763453" y="472539"/>
                  <a:pt x="10805173" y="469286"/>
                </a:cubicBezTo>
                <a:cubicBezTo>
                  <a:pt x="10849593" y="478609"/>
                  <a:pt x="10873661" y="459268"/>
                  <a:pt x="10918240" y="455873"/>
                </a:cubicBezTo>
                <a:cubicBezTo>
                  <a:pt x="10961126" y="475397"/>
                  <a:pt x="10948597" y="428686"/>
                  <a:pt x="10985893" y="430155"/>
                </a:cubicBezTo>
                <a:cubicBezTo>
                  <a:pt x="11045792" y="447988"/>
                  <a:pt x="10985190" y="414687"/>
                  <a:pt x="11078762" y="421051"/>
                </a:cubicBezTo>
                <a:cubicBezTo>
                  <a:pt x="11083925" y="424015"/>
                  <a:pt x="11114482" y="394913"/>
                  <a:pt x="11113454" y="390853"/>
                </a:cubicBezTo>
                <a:cubicBezTo>
                  <a:pt x="11133947" y="392405"/>
                  <a:pt x="11233066" y="373732"/>
                  <a:pt x="11262187" y="378634"/>
                </a:cubicBezTo>
                <a:cubicBezTo>
                  <a:pt x="11320092" y="367389"/>
                  <a:pt x="11316005" y="350805"/>
                  <a:pt x="11357725" y="347628"/>
                </a:cubicBezTo>
                <a:cubicBezTo>
                  <a:pt x="11394272" y="337523"/>
                  <a:pt x="11451549" y="336224"/>
                  <a:pt x="11514053" y="323566"/>
                </a:cubicBezTo>
                <a:lnTo>
                  <a:pt x="11560799" y="310945"/>
                </a:lnTo>
                <a:lnTo>
                  <a:pt x="11555095" y="330247"/>
                </a:lnTo>
                <a:cubicBezTo>
                  <a:pt x="11570115" y="329566"/>
                  <a:pt x="11599314" y="335563"/>
                  <a:pt x="11601935" y="336765"/>
                </a:cubicBezTo>
                <a:cubicBezTo>
                  <a:pt x="11636102" y="339048"/>
                  <a:pt x="11641430" y="309890"/>
                  <a:pt x="11689326" y="303103"/>
                </a:cubicBezTo>
                <a:cubicBezTo>
                  <a:pt x="11737222" y="296316"/>
                  <a:pt x="11853888" y="301002"/>
                  <a:pt x="11889311" y="296043"/>
                </a:cubicBezTo>
                <a:lnTo>
                  <a:pt x="11894969" y="296953"/>
                </a:lnTo>
                <a:lnTo>
                  <a:pt x="11890989" y="298008"/>
                </a:lnTo>
                <a:cubicBezTo>
                  <a:pt x="11892055" y="297992"/>
                  <a:pt x="11894939" y="297561"/>
                  <a:pt x="11895904" y="297102"/>
                </a:cubicBezTo>
                <a:lnTo>
                  <a:pt x="11894969" y="296953"/>
                </a:lnTo>
                <a:lnTo>
                  <a:pt x="11896981" y="296418"/>
                </a:lnTo>
                <a:cubicBezTo>
                  <a:pt x="11903286" y="295212"/>
                  <a:pt x="11910383" y="325786"/>
                  <a:pt x="11931533" y="322577"/>
                </a:cubicBezTo>
                <a:cubicBezTo>
                  <a:pt x="11942379" y="322584"/>
                  <a:pt x="11958231" y="288015"/>
                  <a:pt x="11970826" y="284547"/>
                </a:cubicBezTo>
                <a:lnTo>
                  <a:pt x="11998411" y="275459"/>
                </a:lnTo>
                <a:cubicBezTo>
                  <a:pt x="12014431" y="274432"/>
                  <a:pt x="12054264" y="253851"/>
                  <a:pt x="12070284" y="252823"/>
                </a:cubicBezTo>
                <a:cubicBezTo>
                  <a:pt x="12101953" y="269774"/>
                  <a:pt x="12127636" y="277970"/>
                  <a:pt x="12149273" y="283340"/>
                </a:cubicBezTo>
                <a:lnTo>
                  <a:pt x="12192000" y="293933"/>
                </a:lnTo>
                <a:lnTo>
                  <a:pt x="12192000" y="843657"/>
                </a:lnTo>
                <a:lnTo>
                  <a:pt x="0" y="843657"/>
                </a:lnTo>
                <a:lnTo>
                  <a:pt x="0" y="517671"/>
                </a:lnTo>
                <a:lnTo>
                  <a:pt x="62970" y="497349"/>
                </a:lnTo>
                <a:cubicBezTo>
                  <a:pt x="96818" y="489349"/>
                  <a:pt x="130274" y="485131"/>
                  <a:pt x="163102" y="486965"/>
                </a:cubicBezTo>
                <a:cubicBezTo>
                  <a:pt x="229273" y="516421"/>
                  <a:pt x="295464" y="465077"/>
                  <a:pt x="327347" y="474218"/>
                </a:cubicBezTo>
                <a:cubicBezTo>
                  <a:pt x="398278" y="461559"/>
                  <a:pt x="524389" y="465494"/>
                  <a:pt x="616456" y="448171"/>
                </a:cubicBezTo>
                <a:cubicBezTo>
                  <a:pt x="689761" y="448930"/>
                  <a:pt x="725233" y="436443"/>
                  <a:pt x="805377" y="441830"/>
                </a:cubicBezTo>
                <a:cubicBezTo>
                  <a:pt x="856514" y="450042"/>
                  <a:pt x="903636" y="447034"/>
                  <a:pt x="937261" y="436268"/>
                </a:cubicBezTo>
                <a:cubicBezTo>
                  <a:pt x="984382" y="427633"/>
                  <a:pt x="1086871" y="383843"/>
                  <a:pt x="1139080" y="358865"/>
                </a:cubicBezTo>
                <a:cubicBezTo>
                  <a:pt x="1171293" y="330806"/>
                  <a:pt x="1269341" y="356187"/>
                  <a:pt x="1319302" y="308917"/>
                </a:cubicBezTo>
                <a:cubicBezTo>
                  <a:pt x="1351293" y="315381"/>
                  <a:pt x="1370639" y="306651"/>
                  <a:pt x="1385386" y="296402"/>
                </a:cubicBezTo>
                <a:lnTo>
                  <a:pt x="1404278" y="282186"/>
                </a:lnTo>
                <a:lnTo>
                  <a:pt x="1431509" y="282637"/>
                </a:lnTo>
                <a:lnTo>
                  <a:pt x="1479635" y="281452"/>
                </a:lnTo>
                <a:lnTo>
                  <a:pt x="1522846" y="286636"/>
                </a:lnTo>
                <a:cubicBezTo>
                  <a:pt x="1607746" y="295741"/>
                  <a:pt x="1658262" y="297408"/>
                  <a:pt x="1744857" y="299498"/>
                </a:cubicBezTo>
                <a:cubicBezTo>
                  <a:pt x="1746802" y="298898"/>
                  <a:pt x="1772794" y="292779"/>
                  <a:pt x="1800399" y="286471"/>
                </a:cubicBezTo>
                <a:lnTo>
                  <a:pt x="1829679" y="279899"/>
                </a:lnTo>
                <a:lnTo>
                  <a:pt x="1848467" y="280085"/>
                </a:lnTo>
                <a:cubicBezTo>
                  <a:pt x="1862541" y="284929"/>
                  <a:pt x="1909246" y="287572"/>
                  <a:pt x="1919990" y="280551"/>
                </a:cubicBezTo>
                <a:cubicBezTo>
                  <a:pt x="1930120" y="279552"/>
                  <a:pt x="1940770" y="283009"/>
                  <a:pt x="1947318" y="275157"/>
                </a:cubicBezTo>
                <a:cubicBezTo>
                  <a:pt x="1969430" y="271795"/>
                  <a:pt x="2020074" y="264052"/>
                  <a:pt x="2052662" y="260377"/>
                </a:cubicBezTo>
                <a:cubicBezTo>
                  <a:pt x="2069011" y="271949"/>
                  <a:pt x="2098031" y="252728"/>
                  <a:pt x="2142850" y="253103"/>
                </a:cubicBezTo>
                <a:cubicBezTo>
                  <a:pt x="2160684" y="266415"/>
                  <a:pt x="2173071" y="253191"/>
                  <a:pt x="2207849" y="271590"/>
                </a:cubicBezTo>
                <a:cubicBezTo>
                  <a:pt x="2209481" y="270048"/>
                  <a:pt x="2211471" y="268648"/>
                  <a:pt x="2213757" y="267429"/>
                </a:cubicBezTo>
                <a:cubicBezTo>
                  <a:pt x="2227043" y="260354"/>
                  <a:pt x="2247279" y="260873"/>
                  <a:pt x="2258954" y="268589"/>
                </a:cubicBezTo>
                <a:cubicBezTo>
                  <a:pt x="2314759" y="293598"/>
                  <a:pt x="2367284" y="294725"/>
                  <a:pt x="2416183" y="301325"/>
                </a:cubicBezTo>
                <a:cubicBezTo>
                  <a:pt x="2471682" y="306236"/>
                  <a:pt x="2436502" y="278448"/>
                  <a:pt x="2504536" y="302799"/>
                </a:cubicBezTo>
                <a:cubicBezTo>
                  <a:pt x="2512619" y="293910"/>
                  <a:pt x="2521472" y="293787"/>
                  <a:pt x="2536071" y="298698"/>
                </a:cubicBezTo>
                <a:cubicBezTo>
                  <a:pt x="2563080" y="300400"/>
                  <a:pt x="2562424" y="277303"/>
                  <a:pt x="2588893" y="292112"/>
                </a:cubicBezTo>
                <a:cubicBezTo>
                  <a:pt x="2584764" y="279571"/>
                  <a:pt x="2640519" y="289099"/>
                  <a:pt x="2628809" y="275805"/>
                </a:cubicBezTo>
                <a:cubicBezTo>
                  <a:pt x="2647132" y="265144"/>
                  <a:pt x="2654703" y="284003"/>
                  <a:pt x="2672807" y="274811"/>
                </a:cubicBezTo>
                <a:cubicBezTo>
                  <a:pt x="2692689" y="273207"/>
                  <a:pt x="2660665" y="287642"/>
                  <a:pt x="2682466" y="289307"/>
                </a:cubicBezTo>
                <a:lnTo>
                  <a:pt x="2801443" y="272988"/>
                </a:lnTo>
                <a:cubicBezTo>
                  <a:pt x="2816898" y="280651"/>
                  <a:pt x="2829832" y="277431"/>
                  <a:pt x="2842670" y="270747"/>
                </a:cubicBezTo>
                <a:cubicBezTo>
                  <a:pt x="2879478" y="273538"/>
                  <a:pt x="2913716" y="263751"/>
                  <a:pt x="2955436" y="260498"/>
                </a:cubicBezTo>
                <a:cubicBezTo>
                  <a:pt x="2999857" y="269821"/>
                  <a:pt x="3023924" y="250480"/>
                  <a:pt x="3068503" y="247085"/>
                </a:cubicBezTo>
                <a:cubicBezTo>
                  <a:pt x="3111389" y="266609"/>
                  <a:pt x="3098860" y="219898"/>
                  <a:pt x="3136157" y="221367"/>
                </a:cubicBezTo>
                <a:cubicBezTo>
                  <a:pt x="3196055" y="239200"/>
                  <a:pt x="3135454" y="205899"/>
                  <a:pt x="3229025" y="212263"/>
                </a:cubicBezTo>
                <a:cubicBezTo>
                  <a:pt x="3234188" y="215227"/>
                  <a:pt x="3264745" y="186124"/>
                  <a:pt x="3263717" y="182064"/>
                </a:cubicBezTo>
                <a:cubicBezTo>
                  <a:pt x="3284210" y="183616"/>
                  <a:pt x="3383330" y="164943"/>
                  <a:pt x="3412450" y="169845"/>
                </a:cubicBezTo>
                <a:cubicBezTo>
                  <a:pt x="3470355" y="158600"/>
                  <a:pt x="3466269" y="142016"/>
                  <a:pt x="3507988" y="138840"/>
                </a:cubicBezTo>
                <a:cubicBezTo>
                  <a:pt x="3544535" y="128734"/>
                  <a:pt x="3601812" y="127435"/>
                  <a:pt x="3664316" y="114777"/>
                </a:cubicBezTo>
                <a:lnTo>
                  <a:pt x="3711062" y="102156"/>
                </a:lnTo>
                <a:lnTo>
                  <a:pt x="3705359" y="121458"/>
                </a:lnTo>
                <a:cubicBezTo>
                  <a:pt x="3720379" y="120778"/>
                  <a:pt x="3749577" y="126775"/>
                  <a:pt x="3752198" y="127977"/>
                </a:cubicBezTo>
                <a:cubicBezTo>
                  <a:pt x="3786365" y="130259"/>
                  <a:pt x="3791694" y="101101"/>
                  <a:pt x="3839589" y="94314"/>
                </a:cubicBezTo>
                <a:cubicBezTo>
                  <a:pt x="3887485" y="87527"/>
                  <a:pt x="4004152" y="92214"/>
                  <a:pt x="4039575" y="87255"/>
                </a:cubicBezTo>
                <a:lnTo>
                  <a:pt x="4045232" y="88164"/>
                </a:lnTo>
                <a:lnTo>
                  <a:pt x="4041253" y="89220"/>
                </a:lnTo>
                <a:cubicBezTo>
                  <a:pt x="4042318" y="89204"/>
                  <a:pt x="4045202" y="88772"/>
                  <a:pt x="4046168" y="88314"/>
                </a:cubicBezTo>
                <a:lnTo>
                  <a:pt x="4045232" y="88164"/>
                </a:lnTo>
                <a:lnTo>
                  <a:pt x="4047244" y="87630"/>
                </a:lnTo>
                <a:cubicBezTo>
                  <a:pt x="4053549" y="86424"/>
                  <a:pt x="4060647" y="116997"/>
                  <a:pt x="4081797" y="113788"/>
                </a:cubicBezTo>
                <a:cubicBezTo>
                  <a:pt x="4092642" y="113795"/>
                  <a:pt x="4108495" y="79226"/>
                  <a:pt x="4121089" y="75758"/>
                </a:cubicBezTo>
                <a:lnTo>
                  <a:pt x="4148674" y="66671"/>
                </a:lnTo>
                <a:cubicBezTo>
                  <a:pt x="4164695" y="65643"/>
                  <a:pt x="4204528" y="45062"/>
                  <a:pt x="4220548" y="44035"/>
                </a:cubicBezTo>
                <a:cubicBezTo>
                  <a:pt x="4283885" y="77935"/>
                  <a:pt x="4323280" y="76818"/>
                  <a:pt x="4354249" y="88116"/>
                </a:cubicBezTo>
                <a:cubicBezTo>
                  <a:pt x="4424521" y="97907"/>
                  <a:pt x="4455906" y="90768"/>
                  <a:pt x="4549237" y="79806"/>
                </a:cubicBezTo>
                <a:cubicBezTo>
                  <a:pt x="4622250" y="85587"/>
                  <a:pt x="4717263" y="97250"/>
                  <a:pt x="4796679" y="108111"/>
                </a:cubicBezTo>
                <a:cubicBezTo>
                  <a:pt x="4846927" y="119802"/>
                  <a:pt x="4894173" y="120032"/>
                  <a:pt x="4928657" y="111604"/>
                </a:cubicBezTo>
                <a:cubicBezTo>
                  <a:pt x="4976404" y="106223"/>
                  <a:pt x="5082489" y="69591"/>
                  <a:pt x="5136768" y="48267"/>
                </a:cubicBezTo>
                <a:cubicBezTo>
                  <a:pt x="5171389" y="22501"/>
                  <a:pt x="5266869" y="54523"/>
                  <a:pt x="5320899" y="10821"/>
                </a:cubicBezTo>
                <a:cubicBezTo>
                  <a:pt x="5353820" y="3483"/>
                  <a:pt x="5390152" y="453"/>
                  <a:pt x="5427496" y="4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テキスト ボックス 4">
            <a:extLst>
              <a:ext uri="{FF2B5EF4-FFF2-40B4-BE49-F238E27FC236}">
                <a16:creationId xmlns:a16="http://schemas.microsoft.com/office/drawing/2014/main" id="{CD84CDB2-9AAF-415E-B31D-0411282ABFFE}"/>
              </a:ext>
            </a:extLst>
          </p:cNvPr>
          <p:cNvSpPr txBox="1"/>
          <p:nvPr/>
        </p:nvSpPr>
        <p:spPr>
          <a:xfrm>
            <a:off x="333060" y="1825625"/>
            <a:ext cx="11174655" cy="4624984"/>
          </a:xfrm>
          <a:prstGeom prst="rect">
            <a:avLst/>
          </a:prstGeom>
          <a:noFill/>
        </p:spPr>
        <p:txBody>
          <a:bodyPr wrap="square" rtlCol="0">
            <a:spAutoFit/>
          </a:bodyPr>
          <a:lstStyle/>
          <a:p>
            <a:r>
              <a:rPr lang="en-CA" sz="1800" dirty="0">
                <a:effectLst/>
                <a:latin typeface="Times New Roman" panose="02020603050405020304" pitchFamily="18" charset="0"/>
                <a:ea typeface="Times New Roman" panose="02020603050405020304" pitchFamily="18" charset="0"/>
              </a:rPr>
              <a:t>1. World Population Review, Population of Cities in Japan (2021). </a:t>
            </a:r>
            <a:r>
              <a:rPr lang="en-CA" sz="1800" i="1" dirty="0">
                <a:effectLst/>
                <a:latin typeface="Times New Roman" panose="02020603050405020304" pitchFamily="18" charset="0"/>
                <a:ea typeface="Times New Roman" panose="02020603050405020304" pitchFamily="18" charset="0"/>
              </a:rPr>
              <a:t>Population of cities in </a:t>
            </a:r>
            <a:r>
              <a:rPr lang="en-CA" sz="1800" i="1" dirty="0" err="1">
                <a:effectLst/>
                <a:latin typeface="Times New Roman" panose="02020603050405020304" pitchFamily="18" charset="0"/>
                <a:ea typeface="Times New Roman" panose="02020603050405020304" pitchFamily="18" charset="0"/>
              </a:rPr>
              <a:t>japan</a:t>
            </a:r>
            <a:r>
              <a:rPr lang="en-CA" sz="1800" i="1" dirty="0">
                <a:effectLst/>
                <a:latin typeface="Times New Roman" panose="02020603050405020304" pitchFamily="18" charset="0"/>
                <a:ea typeface="Times New Roman" panose="02020603050405020304" pitchFamily="18" charset="0"/>
              </a:rPr>
              <a:t> (2021)</a:t>
            </a:r>
            <a:r>
              <a:rPr lang="en-CA" sz="1800" dirty="0">
                <a:effectLst/>
                <a:latin typeface="Times New Roman" panose="02020603050405020304" pitchFamily="18" charset="0"/>
                <a:ea typeface="Times New Roman" panose="02020603050405020304" pitchFamily="18" charset="0"/>
              </a:rPr>
              <a:t>. Available at: https://worldpopulationreview.com/countries/cities/japan [Accessed September 20, 2021]. </a:t>
            </a:r>
          </a:p>
          <a:p>
            <a:endParaRPr lang="en-CA" sz="1800" dirty="0">
              <a:effectLst/>
              <a:latin typeface="Times New Roman" panose="02020603050405020304" pitchFamily="18" charset="0"/>
              <a:ea typeface="Times New Roman" panose="02020603050405020304" pitchFamily="18" charset="0"/>
            </a:endParaRPr>
          </a:p>
          <a:p>
            <a:r>
              <a:rPr lang="en-CA" dirty="0">
                <a:latin typeface="Times New Roman" panose="02020603050405020304" pitchFamily="18" charset="0"/>
                <a:ea typeface="Times New Roman" panose="02020603050405020304" pitchFamily="18" charset="0"/>
              </a:rPr>
              <a:t>2. </a:t>
            </a:r>
            <a:r>
              <a:rPr lang="en-CA" sz="1800" dirty="0">
                <a:effectLst/>
                <a:latin typeface="Times New Roman" panose="02020603050405020304" pitchFamily="18" charset="0"/>
                <a:ea typeface="Times New Roman" panose="02020603050405020304" pitchFamily="18" charset="0"/>
              </a:rPr>
              <a:t>Kobe University, 2016. About Kobe city. </a:t>
            </a:r>
            <a:r>
              <a:rPr lang="en-CA" sz="1800" i="1" dirty="0">
                <a:effectLst/>
                <a:latin typeface="Times New Roman" panose="02020603050405020304" pitchFamily="18" charset="0"/>
                <a:ea typeface="Times New Roman" panose="02020603050405020304" pitchFamily="18" charset="0"/>
              </a:rPr>
              <a:t>Kobe University</a:t>
            </a:r>
            <a:r>
              <a:rPr lang="en-CA" sz="1800" dirty="0">
                <a:effectLst/>
                <a:latin typeface="Times New Roman" panose="02020603050405020304" pitchFamily="18" charset="0"/>
                <a:ea typeface="Times New Roman" panose="02020603050405020304" pitchFamily="18" charset="0"/>
              </a:rPr>
              <a:t>. Available at: https://www.kobe-u.ac.jp/en/campuslife/regional_info/about_kobe.html [Accessed September 20, 2021]. </a:t>
            </a:r>
          </a:p>
          <a:p>
            <a:endParaRPr lang="en-CA" dirty="0">
              <a:latin typeface="Times New Roman" panose="02020603050405020304" pitchFamily="18" charset="0"/>
              <a:ea typeface="Times New Roman" panose="02020603050405020304" pitchFamily="18" charset="0"/>
            </a:endParaRPr>
          </a:p>
          <a:p>
            <a:r>
              <a:rPr lang="en-CA" sz="1800" dirty="0">
                <a:effectLst/>
                <a:latin typeface="Times New Roman" panose="02020603050405020304" pitchFamily="18" charset="0"/>
                <a:ea typeface="Times New Roman" panose="02020603050405020304" pitchFamily="18" charset="0"/>
              </a:rPr>
              <a:t>3. Public Information Division, Office of the Mayor, City of Osaka, 2020. Profile of Osaka city. </a:t>
            </a:r>
            <a:r>
              <a:rPr lang="en-CA" sz="1800" i="1" dirty="0">
                <a:effectLst/>
                <a:latin typeface="Times New Roman" panose="02020603050405020304" pitchFamily="18" charset="0"/>
                <a:ea typeface="Times New Roman" panose="02020603050405020304" pitchFamily="18" charset="0"/>
              </a:rPr>
              <a:t>Osaka City </a:t>
            </a:r>
            <a:r>
              <a:rPr lang="ja-JP" sz="1800" i="1" dirty="0">
                <a:effectLst/>
                <a:latin typeface="Times New Roman" panose="02020603050405020304" pitchFamily="18" charset="0"/>
                <a:ea typeface="ＭＳ 明朝" panose="02020609040205080304" pitchFamily="17" charset="-128"/>
                <a:cs typeface="ＭＳ 明朝" panose="02020609040205080304" pitchFamily="17" charset="-128"/>
              </a:rPr>
              <a:t>大阪市</a:t>
            </a:r>
            <a:r>
              <a:rPr lang="en-CA" sz="1800" dirty="0">
                <a:effectLst/>
                <a:latin typeface="Times New Roman" panose="02020603050405020304" pitchFamily="18" charset="0"/>
                <a:ea typeface="Times New Roman" panose="02020603050405020304" pitchFamily="18" charset="0"/>
              </a:rPr>
              <a:t>. Available at: https://www.city.osaka.lg.jp/contents/wdu020/enjoy/en/overview/content_CityProfile.html [Accessed September 20, 2021]. </a:t>
            </a:r>
          </a:p>
          <a:p>
            <a:endParaRPr lang="en-CA" sz="1800" dirty="0">
              <a:effectLst/>
              <a:latin typeface="Times New Roman" panose="02020603050405020304" pitchFamily="18" charset="0"/>
              <a:ea typeface="Times New Roman" panose="02020603050405020304" pitchFamily="18" charset="0"/>
            </a:endParaRPr>
          </a:p>
          <a:p>
            <a:r>
              <a:rPr lang="en-CA" sz="1800" dirty="0">
                <a:effectLst/>
                <a:latin typeface="Times New Roman" panose="02020603050405020304" pitchFamily="18" charset="0"/>
                <a:ea typeface="Times New Roman" panose="02020603050405020304" pitchFamily="18" charset="0"/>
              </a:rPr>
              <a:t>4. Trip.com, 10 best things to do in KOBE, Hyogo - Kobe travel guides 2021. </a:t>
            </a:r>
            <a:r>
              <a:rPr lang="en-CA" sz="1800" i="1" dirty="0">
                <a:effectLst/>
                <a:latin typeface="Times New Roman" panose="02020603050405020304" pitchFamily="18" charset="0"/>
                <a:ea typeface="Times New Roman" panose="02020603050405020304" pitchFamily="18" charset="0"/>
              </a:rPr>
              <a:t>TRIP.COM</a:t>
            </a:r>
            <a:r>
              <a:rPr lang="en-CA" sz="1800" dirty="0">
                <a:effectLst/>
                <a:latin typeface="Times New Roman" panose="02020603050405020304" pitchFamily="18" charset="0"/>
                <a:ea typeface="Times New Roman" panose="02020603050405020304" pitchFamily="18" charset="0"/>
              </a:rPr>
              <a:t>. Available at: https://www.trip.com/travel-guide/destination/kobe-57024/ [Accessed September 20, 2021]. </a:t>
            </a:r>
          </a:p>
          <a:p>
            <a:endParaRPr lang="en-CA" sz="1800" dirty="0">
              <a:effectLst/>
              <a:latin typeface="Times New Roman" panose="02020603050405020304" pitchFamily="18" charset="0"/>
              <a:ea typeface="Times New Roman" panose="02020603050405020304" pitchFamily="18" charset="0"/>
            </a:endParaRPr>
          </a:p>
          <a:p>
            <a:r>
              <a:rPr lang="en-CA" sz="1800" dirty="0">
                <a:effectLst/>
                <a:latin typeface="Times New Roman" panose="02020603050405020304" pitchFamily="18" charset="0"/>
                <a:ea typeface="Times New Roman" panose="02020603050405020304" pitchFamily="18" charset="0"/>
              </a:rPr>
              <a:t>5. </a:t>
            </a:r>
            <a:r>
              <a:rPr lang="en-CA" sz="1800" dirty="0" err="1">
                <a:effectLst/>
                <a:latin typeface="Times New Roman" panose="02020603050405020304" pitchFamily="18" charset="0"/>
                <a:ea typeface="Times New Roman" panose="02020603050405020304" pitchFamily="18" charset="0"/>
              </a:rPr>
              <a:t>Audiger</a:t>
            </a:r>
            <a:r>
              <a:rPr lang="en-CA" sz="1800" dirty="0">
                <a:effectLst/>
                <a:latin typeface="Times New Roman" panose="02020603050405020304" pitchFamily="18" charset="0"/>
                <a:ea typeface="Times New Roman" panose="02020603050405020304" pitchFamily="18" charset="0"/>
              </a:rPr>
              <a:t>, S., 11 best things to do in </a:t>
            </a:r>
            <a:r>
              <a:rPr lang="en-CA" sz="1800" dirty="0" err="1">
                <a:effectLst/>
                <a:latin typeface="Times New Roman" panose="02020603050405020304" pitchFamily="18" charset="0"/>
                <a:ea typeface="Times New Roman" panose="02020603050405020304" pitchFamily="18" charset="0"/>
              </a:rPr>
              <a:t>kobe</a:t>
            </a:r>
            <a:r>
              <a:rPr lang="en-CA" sz="1800" dirty="0">
                <a:effectLst/>
                <a:latin typeface="Times New Roman" panose="02020603050405020304" pitchFamily="18" charset="0"/>
                <a:ea typeface="Times New Roman" panose="02020603050405020304" pitchFamily="18" charset="0"/>
              </a:rPr>
              <a:t> – Go guides. </a:t>
            </a:r>
            <a:r>
              <a:rPr lang="en-CA" sz="1800" i="1" dirty="0">
                <a:effectLst/>
                <a:latin typeface="Times New Roman" panose="02020603050405020304" pitchFamily="18" charset="0"/>
                <a:ea typeface="Times New Roman" panose="02020603050405020304" pitchFamily="18" charset="0"/>
              </a:rPr>
              <a:t>What is Kobe Most Famous For? – Go Guides</a:t>
            </a:r>
            <a:r>
              <a:rPr lang="en-CA" sz="1800" dirty="0">
                <a:effectLst/>
                <a:latin typeface="Times New Roman" panose="02020603050405020304" pitchFamily="18" charset="0"/>
                <a:ea typeface="Times New Roman" panose="02020603050405020304" pitchFamily="18" charset="0"/>
              </a:rPr>
              <a:t>. Available at: https://www.hotels.com/go/japan/best-kobe-things-to-do [Accessed September 20, 2021]. </a:t>
            </a:r>
          </a:p>
          <a:p>
            <a:pPr marL="228600">
              <a:lnSpc>
                <a:spcPct val="107000"/>
              </a:lnSpc>
              <a:spcAft>
                <a:spcPts val="800"/>
              </a:spcAft>
            </a:pPr>
            <a:endParaRPr lang="en-CA" sz="2400" dirty="0">
              <a:effectLst/>
              <a:latin typeface="Calibri" panose="020F0502020204030204" pitchFamily="34" charset="0"/>
              <a:ea typeface="游明朝" panose="02020400000000000000" pitchFamily="18" charset="-128"/>
              <a:cs typeface="Times New Roman" panose="02020603050405020304" pitchFamily="18" charset="0"/>
            </a:endParaRPr>
          </a:p>
        </p:txBody>
      </p:sp>
      <p:sp>
        <p:nvSpPr>
          <p:cNvPr id="6" name="字幕 2">
            <a:extLst>
              <a:ext uri="{FF2B5EF4-FFF2-40B4-BE49-F238E27FC236}">
                <a16:creationId xmlns:a16="http://schemas.microsoft.com/office/drawing/2014/main" id="{52CB9FB3-25EE-4F40-B4CB-7342B35DB155}"/>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7" name="テキスト ボックス 6">
            <a:extLst>
              <a:ext uri="{FF2B5EF4-FFF2-40B4-BE49-F238E27FC236}">
                <a16:creationId xmlns:a16="http://schemas.microsoft.com/office/drawing/2014/main" id="{D5EA5111-CA6C-4991-BC34-85367B1A1594}"/>
              </a:ext>
            </a:extLst>
          </p:cNvPr>
          <p:cNvSpPr txBox="1"/>
          <p:nvPr/>
        </p:nvSpPr>
        <p:spPr>
          <a:xfrm>
            <a:off x="11638919" y="6518649"/>
            <a:ext cx="442061" cy="369332"/>
          </a:xfrm>
          <a:prstGeom prst="rect">
            <a:avLst/>
          </a:prstGeom>
          <a:noFill/>
        </p:spPr>
        <p:txBody>
          <a:bodyPr wrap="square" rtlCol="0">
            <a:spAutoFit/>
          </a:bodyPr>
          <a:lstStyle/>
          <a:p>
            <a:r>
              <a:rPr lang="en-CA" dirty="0"/>
              <a:t>12</a:t>
            </a:r>
          </a:p>
        </p:txBody>
      </p:sp>
    </p:spTree>
    <p:extLst>
      <p:ext uri="{BB962C8B-B14F-4D97-AF65-F5344CB8AC3E}">
        <p14:creationId xmlns:p14="http://schemas.microsoft.com/office/powerpoint/2010/main" val="3596560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AD9621-2EBA-4117-A8E7-06CC0C8A13D8}"/>
              </a:ext>
            </a:extLst>
          </p:cNvPr>
          <p:cNvSpPr>
            <a:spLocks noGrp="1"/>
          </p:cNvSpPr>
          <p:nvPr>
            <p:ph type="title"/>
          </p:nvPr>
        </p:nvSpPr>
        <p:spPr/>
        <p:txBody>
          <a:bodyPr/>
          <a:lstStyle/>
          <a:p>
            <a:r>
              <a:rPr lang="en-CA" dirty="0"/>
              <a:t>Table of Contents</a:t>
            </a:r>
          </a:p>
        </p:txBody>
      </p:sp>
      <p:graphicFrame>
        <p:nvGraphicFramePr>
          <p:cNvPr id="4" name="表 4">
            <a:extLst>
              <a:ext uri="{FF2B5EF4-FFF2-40B4-BE49-F238E27FC236}">
                <a16:creationId xmlns:a16="http://schemas.microsoft.com/office/drawing/2014/main" id="{D714FDEB-4680-40B6-8662-00C18AFB9128}"/>
              </a:ext>
            </a:extLst>
          </p:cNvPr>
          <p:cNvGraphicFramePr>
            <a:graphicFrameLocks noGrp="1"/>
          </p:cNvGraphicFramePr>
          <p:nvPr>
            <p:ph idx="1"/>
            <p:extLst>
              <p:ext uri="{D42A27DB-BD31-4B8C-83A1-F6EECF244321}">
                <p14:modId xmlns:p14="http://schemas.microsoft.com/office/powerpoint/2010/main" val="1391087048"/>
              </p:ext>
            </p:extLst>
          </p:nvPr>
        </p:nvGraphicFramePr>
        <p:xfrm>
          <a:off x="1050925" y="1825625"/>
          <a:ext cx="9810750" cy="3337560"/>
        </p:xfrm>
        <a:graphic>
          <a:graphicData uri="http://schemas.openxmlformats.org/drawingml/2006/table">
            <a:tbl>
              <a:tblPr firstRow="1" bandRow="1">
                <a:tableStyleId>{5940675A-B579-460E-94D1-54222C63F5DA}</a:tableStyleId>
              </a:tblPr>
              <a:tblGrid>
                <a:gridCol w="8753139">
                  <a:extLst>
                    <a:ext uri="{9D8B030D-6E8A-4147-A177-3AD203B41FA5}">
                      <a16:colId xmlns:a16="http://schemas.microsoft.com/office/drawing/2014/main" val="840054106"/>
                    </a:ext>
                  </a:extLst>
                </a:gridCol>
                <a:gridCol w="1057611">
                  <a:extLst>
                    <a:ext uri="{9D8B030D-6E8A-4147-A177-3AD203B41FA5}">
                      <a16:colId xmlns:a16="http://schemas.microsoft.com/office/drawing/2014/main" val="1900358792"/>
                    </a:ext>
                  </a:extLst>
                </a:gridCol>
              </a:tblGrid>
              <a:tr h="370840">
                <a:tc>
                  <a:txBody>
                    <a:bodyPr/>
                    <a:lstStyle/>
                    <a:p>
                      <a:r>
                        <a:rPr lang="en-CA" dirty="0"/>
                        <a:t>Item</a:t>
                      </a:r>
                    </a:p>
                  </a:txBody>
                  <a:tcPr/>
                </a:tc>
                <a:tc>
                  <a:txBody>
                    <a:bodyPr/>
                    <a:lstStyle/>
                    <a:p>
                      <a:r>
                        <a:rPr lang="en-CA" dirty="0"/>
                        <a:t>Page</a:t>
                      </a:r>
                    </a:p>
                  </a:txBody>
                  <a:tcPr/>
                </a:tc>
                <a:extLst>
                  <a:ext uri="{0D108BD9-81ED-4DB2-BD59-A6C34878D82A}">
                    <a16:rowId xmlns:a16="http://schemas.microsoft.com/office/drawing/2014/main" val="1291288971"/>
                  </a:ext>
                </a:extLst>
              </a:tr>
              <a:tr h="370840">
                <a:tc>
                  <a:txBody>
                    <a:bodyPr/>
                    <a:lstStyle/>
                    <a:p>
                      <a:r>
                        <a:rPr lang="en-CA" dirty="0"/>
                        <a:t>Background</a:t>
                      </a:r>
                    </a:p>
                  </a:txBody>
                  <a:tcPr/>
                </a:tc>
                <a:tc>
                  <a:txBody>
                    <a:bodyPr/>
                    <a:lstStyle/>
                    <a:p>
                      <a:r>
                        <a:rPr lang="en-CA" dirty="0"/>
                        <a:t>3</a:t>
                      </a:r>
                    </a:p>
                  </a:txBody>
                  <a:tcPr/>
                </a:tc>
                <a:extLst>
                  <a:ext uri="{0D108BD9-81ED-4DB2-BD59-A6C34878D82A}">
                    <a16:rowId xmlns:a16="http://schemas.microsoft.com/office/drawing/2014/main" val="1567576547"/>
                  </a:ext>
                </a:extLst>
              </a:tr>
              <a:tr h="370840">
                <a:tc>
                  <a:txBody>
                    <a:bodyPr/>
                    <a:lstStyle/>
                    <a:p>
                      <a:r>
                        <a:rPr lang="en-CA" dirty="0"/>
                        <a:t>Problem and Interest</a:t>
                      </a:r>
                    </a:p>
                  </a:txBody>
                  <a:tcPr/>
                </a:tc>
                <a:tc>
                  <a:txBody>
                    <a:bodyPr/>
                    <a:lstStyle/>
                    <a:p>
                      <a:r>
                        <a:rPr lang="en-CA" dirty="0"/>
                        <a:t>4</a:t>
                      </a:r>
                    </a:p>
                  </a:txBody>
                  <a:tcPr/>
                </a:tc>
                <a:extLst>
                  <a:ext uri="{0D108BD9-81ED-4DB2-BD59-A6C34878D82A}">
                    <a16:rowId xmlns:a16="http://schemas.microsoft.com/office/drawing/2014/main" val="2816043269"/>
                  </a:ext>
                </a:extLst>
              </a:tr>
              <a:tr h="370840">
                <a:tc>
                  <a:txBody>
                    <a:bodyPr/>
                    <a:lstStyle/>
                    <a:p>
                      <a:r>
                        <a:rPr lang="en-CA" dirty="0"/>
                        <a:t>Data Analysis and Hypothesis</a:t>
                      </a:r>
                    </a:p>
                  </a:txBody>
                  <a:tcPr/>
                </a:tc>
                <a:tc>
                  <a:txBody>
                    <a:bodyPr/>
                    <a:lstStyle/>
                    <a:p>
                      <a:r>
                        <a:rPr lang="en-CA" dirty="0"/>
                        <a:t>5</a:t>
                      </a:r>
                    </a:p>
                  </a:txBody>
                  <a:tcPr/>
                </a:tc>
                <a:extLst>
                  <a:ext uri="{0D108BD9-81ED-4DB2-BD59-A6C34878D82A}">
                    <a16:rowId xmlns:a16="http://schemas.microsoft.com/office/drawing/2014/main" val="1228360725"/>
                  </a:ext>
                </a:extLst>
              </a:tr>
              <a:tr h="370840">
                <a:tc>
                  <a:txBody>
                    <a:bodyPr/>
                    <a:lstStyle/>
                    <a:p>
                      <a:r>
                        <a:rPr lang="en-CA" dirty="0"/>
                        <a:t>Methodology</a:t>
                      </a:r>
                    </a:p>
                  </a:txBody>
                  <a:tcPr/>
                </a:tc>
                <a:tc>
                  <a:txBody>
                    <a:bodyPr/>
                    <a:lstStyle/>
                    <a:p>
                      <a:r>
                        <a:rPr lang="en-CA" dirty="0"/>
                        <a:t>6</a:t>
                      </a:r>
                    </a:p>
                  </a:txBody>
                  <a:tcPr/>
                </a:tc>
                <a:extLst>
                  <a:ext uri="{0D108BD9-81ED-4DB2-BD59-A6C34878D82A}">
                    <a16:rowId xmlns:a16="http://schemas.microsoft.com/office/drawing/2014/main" val="723113918"/>
                  </a:ext>
                </a:extLst>
              </a:tr>
              <a:tr h="370840">
                <a:tc>
                  <a:txBody>
                    <a:bodyPr/>
                    <a:lstStyle/>
                    <a:p>
                      <a:r>
                        <a:rPr lang="en-CA" dirty="0"/>
                        <a:t>Results &amp; Discussion</a:t>
                      </a:r>
                    </a:p>
                  </a:txBody>
                  <a:tcPr/>
                </a:tc>
                <a:tc>
                  <a:txBody>
                    <a:bodyPr/>
                    <a:lstStyle/>
                    <a:p>
                      <a:r>
                        <a:rPr lang="en-CA" dirty="0"/>
                        <a:t>7 – 9</a:t>
                      </a:r>
                    </a:p>
                  </a:txBody>
                  <a:tcPr/>
                </a:tc>
                <a:extLst>
                  <a:ext uri="{0D108BD9-81ED-4DB2-BD59-A6C34878D82A}">
                    <a16:rowId xmlns:a16="http://schemas.microsoft.com/office/drawing/2014/main" val="2148853452"/>
                  </a:ext>
                </a:extLst>
              </a:tr>
              <a:tr h="370840">
                <a:tc>
                  <a:txBody>
                    <a:bodyPr/>
                    <a:lstStyle/>
                    <a:p>
                      <a:r>
                        <a:rPr lang="en-CA" dirty="0"/>
                        <a:t>Limitations and Drawbacks</a:t>
                      </a:r>
                    </a:p>
                  </a:txBody>
                  <a:tcPr/>
                </a:tc>
                <a:tc>
                  <a:txBody>
                    <a:bodyPr/>
                    <a:lstStyle/>
                    <a:p>
                      <a:r>
                        <a:rPr lang="en-CA" dirty="0"/>
                        <a:t>10</a:t>
                      </a:r>
                    </a:p>
                  </a:txBody>
                  <a:tcPr/>
                </a:tc>
                <a:extLst>
                  <a:ext uri="{0D108BD9-81ED-4DB2-BD59-A6C34878D82A}">
                    <a16:rowId xmlns:a16="http://schemas.microsoft.com/office/drawing/2014/main" val="3629810927"/>
                  </a:ext>
                </a:extLst>
              </a:tr>
              <a:tr h="370840">
                <a:tc>
                  <a:txBody>
                    <a:bodyPr/>
                    <a:lstStyle/>
                    <a:p>
                      <a:r>
                        <a:rPr lang="en-CA" dirty="0"/>
                        <a:t>Conclusion</a:t>
                      </a:r>
                    </a:p>
                  </a:txBody>
                  <a:tcPr/>
                </a:tc>
                <a:tc>
                  <a:txBody>
                    <a:bodyPr/>
                    <a:lstStyle/>
                    <a:p>
                      <a:r>
                        <a:rPr lang="en-CA" dirty="0"/>
                        <a:t>11</a:t>
                      </a:r>
                    </a:p>
                  </a:txBody>
                  <a:tcPr/>
                </a:tc>
                <a:extLst>
                  <a:ext uri="{0D108BD9-81ED-4DB2-BD59-A6C34878D82A}">
                    <a16:rowId xmlns:a16="http://schemas.microsoft.com/office/drawing/2014/main" val="3868329451"/>
                  </a:ext>
                </a:extLst>
              </a:tr>
              <a:tr h="370840">
                <a:tc>
                  <a:txBody>
                    <a:bodyPr/>
                    <a:lstStyle/>
                    <a:p>
                      <a:r>
                        <a:rPr lang="en-CA" dirty="0"/>
                        <a:t>References</a:t>
                      </a:r>
                    </a:p>
                  </a:txBody>
                  <a:tcPr/>
                </a:tc>
                <a:tc>
                  <a:txBody>
                    <a:bodyPr/>
                    <a:lstStyle/>
                    <a:p>
                      <a:r>
                        <a:rPr lang="en-CA" dirty="0"/>
                        <a:t>12</a:t>
                      </a:r>
                    </a:p>
                  </a:txBody>
                  <a:tcPr/>
                </a:tc>
                <a:extLst>
                  <a:ext uri="{0D108BD9-81ED-4DB2-BD59-A6C34878D82A}">
                    <a16:rowId xmlns:a16="http://schemas.microsoft.com/office/drawing/2014/main" val="636305403"/>
                  </a:ext>
                </a:extLst>
              </a:tr>
            </a:tbl>
          </a:graphicData>
        </a:graphic>
      </p:graphicFrame>
      <p:sp>
        <p:nvSpPr>
          <p:cNvPr id="5" name="字幕 2">
            <a:extLst>
              <a:ext uri="{FF2B5EF4-FFF2-40B4-BE49-F238E27FC236}">
                <a16:creationId xmlns:a16="http://schemas.microsoft.com/office/drawing/2014/main" id="{7D65C2D3-04D9-4B77-83E3-CBB4804808A0}"/>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6" name="テキスト ボックス 5">
            <a:extLst>
              <a:ext uri="{FF2B5EF4-FFF2-40B4-BE49-F238E27FC236}">
                <a16:creationId xmlns:a16="http://schemas.microsoft.com/office/drawing/2014/main" id="{984D0EE0-B266-42F8-A883-319D42B6B1DC}"/>
              </a:ext>
            </a:extLst>
          </p:cNvPr>
          <p:cNvSpPr txBox="1"/>
          <p:nvPr/>
        </p:nvSpPr>
        <p:spPr>
          <a:xfrm>
            <a:off x="11784254" y="6518649"/>
            <a:ext cx="296726" cy="369332"/>
          </a:xfrm>
          <a:prstGeom prst="rect">
            <a:avLst/>
          </a:prstGeom>
          <a:noFill/>
        </p:spPr>
        <p:txBody>
          <a:bodyPr wrap="square" rtlCol="0">
            <a:spAutoFit/>
          </a:bodyPr>
          <a:lstStyle/>
          <a:p>
            <a:r>
              <a:rPr lang="en-CA" dirty="0"/>
              <a:t>2</a:t>
            </a:r>
          </a:p>
        </p:txBody>
      </p:sp>
    </p:spTree>
    <p:extLst>
      <p:ext uri="{BB962C8B-B14F-4D97-AF65-F5344CB8AC3E}">
        <p14:creationId xmlns:p14="http://schemas.microsoft.com/office/powerpoint/2010/main" val="1854137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E6E6BE-1852-4794-A905-195710E21377}"/>
              </a:ext>
            </a:extLst>
          </p:cNvPr>
          <p:cNvSpPr>
            <a:spLocks noGrp="1"/>
          </p:cNvSpPr>
          <p:nvPr>
            <p:ph type="title"/>
          </p:nvPr>
        </p:nvSpPr>
        <p:spPr/>
        <p:txBody>
          <a:bodyPr/>
          <a:lstStyle/>
          <a:p>
            <a:r>
              <a:rPr lang="en-CA" sz="1800" b="1" dirty="0">
                <a:solidFill>
                  <a:srgbClr val="2F5496"/>
                </a:solidFill>
                <a:effectLst/>
                <a:latin typeface="Calibri Light" panose="020F0302020204030204" pitchFamily="34" charset="0"/>
                <a:ea typeface="游ゴシック Light" panose="020B0300000000000000" pitchFamily="50" charset="-128"/>
                <a:cs typeface="Times New Roman" panose="02020603050405020304" pitchFamily="18" charset="0"/>
              </a:rPr>
              <a:t>Background</a:t>
            </a:r>
            <a:endParaRPr lang="en-CA" dirty="0"/>
          </a:p>
        </p:txBody>
      </p:sp>
      <p:sp>
        <p:nvSpPr>
          <p:cNvPr id="3" name="コンテンツ プレースホルダー 2">
            <a:extLst>
              <a:ext uri="{FF2B5EF4-FFF2-40B4-BE49-F238E27FC236}">
                <a16:creationId xmlns:a16="http://schemas.microsoft.com/office/drawing/2014/main" id="{C3AABC6F-7F14-4C85-801A-5F681080D925}"/>
              </a:ext>
            </a:extLst>
          </p:cNvPr>
          <p:cNvSpPr>
            <a:spLocks noGrp="1"/>
          </p:cNvSpPr>
          <p:nvPr>
            <p:ph idx="1"/>
          </p:nvPr>
        </p:nvSpPr>
        <p:spPr>
          <a:xfrm>
            <a:off x="1050879" y="1486509"/>
            <a:ext cx="5396813" cy="4428753"/>
          </a:xfrm>
        </p:spPr>
        <p:txBody>
          <a:bodyPr/>
          <a:lstStyle/>
          <a:p>
            <a:pPr marL="228600" algn="just">
              <a:lnSpc>
                <a:spcPct val="107000"/>
              </a:lnSpc>
              <a:spcAft>
                <a:spcPts val="800"/>
              </a:spcAft>
            </a:pPr>
            <a:r>
              <a:rPr lang="en-CA" sz="1200" dirty="0">
                <a:effectLst/>
                <a:latin typeface="Calibri" panose="020F0502020204030204" pitchFamily="34" charset="0"/>
                <a:ea typeface="游明朝" panose="02020400000000000000" pitchFamily="18" charset="-128"/>
                <a:cs typeface="Times New Roman" panose="02020603050405020304" pitchFamily="18" charset="0"/>
              </a:rPr>
              <a:t>Kobe is a cosmopolitan city that has historically been well known for maritime trade and is a popular business and tourist destination in the Kansai region. Although Osaka remains as the most populous city in the Kansai region with a population of over 2.5 million (World Population Review, 2021, Kobe University, 2016 &amp; Public Information Division, Office of the Mayor, City of Osaka, 2020), Kobe remains as a highly recommended tourist location throughout the year – not just for the world renowned Kobe-beef, but for also its hot springs, mountain hikes and European style architecture that can be found throughout the city (Trip.com, n.d. &amp; </a:t>
            </a:r>
            <a:r>
              <a:rPr lang="en-CA" sz="1200" dirty="0" err="1">
                <a:effectLst/>
                <a:latin typeface="Calibri" panose="020F0502020204030204" pitchFamily="34" charset="0"/>
                <a:ea typeface="游明朝" panose="02020400000000000000" pitchFamily="18" charset="-128"/>
                <a:cs typeface="Times New Roman" panose="02020603050405020304" pitchFamily="18" charset="0"/>
              </a:rPr>
              <a:t>Audiger,S</a:t>
            </a:r>
            <a:r>
              <a:rPr lang="en-CA" sz="1200" dirty="0">
                <a:effectLst/>
                <a:latin typeface="Calibri" panose="020F0502020204030204" pitchFamily="34" charset="0"/>
                <a:ea typeface="游明朝" panose="02020400000000000000" pitchFamily="18" charset="-128"/>
                <a:cs typeface="Times New Roman" panose="02020603050405020304" pitchFamily="18" charset="0"/>
              </a:rPr>
              <a:t>., n.d. ).</a:t>
            </a:r>
          </a:p>
          <a:p>
            <a:pPr marL="228600" algn="just">
              <a:lnSpc>
                <a:spcPct val="107000"/>
              </a:lnSpc>
              <a:spcAft>
                <a:spcPts val="800"/>
              </a:spcAft>
            </a:pPr>
            <a:r>
              <a:rPr lang="en-CA" sz="1200" dirty="0">
                <a:effectLst/>
                <a:latin typeface="Calibri" panose="020F0502020204030204" pitchFamily="34" charset="0"/>
                <a:ea typeface="游明朝" panose="02020400000000000000" pitchFamily="18" charset="-128"/>
                <a:cs typeface="Times New Roman" panose="02020603050405020304" pitchFamily="18" charset="0"/>
              </a:rPr>
              <a:t>While Kobe,  Osaka and other cities in the Kansai region were expected to be popular targets for attracting tourists in the weeks leading up to the 2020 Tokyo Olympics, the effect of the global pandemic has played an effect on each city’s economy. </a:t>
            </a:r>
          </a:p>
          <a:p>
            <a:r>
              <a:rPr lang="en-CA" sz="1200" dirty="0">
                <a:effectLst/>
                <a:latin typeface="Calibri" panose="020F0502020204030204" pitchFamily="34" charset="0"/>
                <a:ea typeface="游明朝" panose="02020400000000000000" pitchFamily="18" charset="-128"/>
                <a:cs typeface="Times New Roman" panose="02020603050405020304" pitchFamily="18" charset="0"/>
              </a:rPr>
              <a:t>Considering this, the use of spatial data could help to provide an insight to understanding present-day trends, which can become a basis for what to expect in terms of the demand and appeal of popular locations in a post-CoVID-19 world.  </a:t>
            </a:r>
          </a:p>
          <a:p>
            <a:endParaRPr lang="en-CA" sz="1400" dirty="0"/>
          </a:p>
        </p:txBody>
      </p:sp>
      <p:sp>
        <p:nvSpPr>
          <p:cNvPr id="4" name="字幕 2">
            <a:extLst>
              <a:ext uri="{FF2B5EF4-FFF2-40B4-BE49-F238E27FC236}">
                <a16:creationId xmlns:a16="http://schemas.microsoft.com/office/drawing/2014/main" id="{CBE8C199-F05A-40A7-8AF1-A3DFB4EC8B2A}"/>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5" name="テキスト ボックス 4">
            <a:extLst>
              <a:ext uri="{FF2B5EF4-FFF2-40B4-BE49-F238E27FC236}">
                <a16:creationId xmlns:a16="http://schemas.microsoft.com/office/drawing/2014/main" id="{2F6D5106-482B-4AD0-94B1-58012FB2B698}"/>
              </a:ext>
            </a:extLst>
          </p:cNvPr>
          <p:cNvSpPr txBox="1"/>
          <p:nvPr/>
        </p:nvSpPr>
        <p:spPr>
          <a:xfrm>
            <a:off x="11784254" y="6518649"/>
            <a:ext cx="296726" cy="369332"/>
          </a:xfrm>
          <a:prstGeom prst="rect">
            <a:avLst/>
          </a:prstGeom>
          <a:noFill/>
        </p:spPr>
        <p:txBody>
          <a:bodyPr wrap="square" rtlCol="0">
            <a:spAutoFit/>
          </a:bodyPr>
          <a:lstStyle/>
          <a:p>
            <a:r>
              <a:rPr lang="en-CA" dirty="0"/>
              <a:t>3</a:t>
            </a:r>
          </a:p>
        </p:txBody>
      </p:sp>
      <p:pic>
        <p:nvPicPr>
          <p:cNvPr id="1026" name="Picture 2" descr="Kansai region with prefectures">
            <a:extLst>
              <a:ext uri="{FF2B5EF4-FFF2-40B4-BE49-F238E27FC236}">
                <a16:creationId xmlns:a16="http://schemas.microsoft.com/office/drawing/2014/main" id="{BBB68DD4-ED5F-49C2-965E-62A9197105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24379" y="1608140"/>
            <a:ext cx="4260417" cy="3072544"/>
          </a:xfrm>
          <a:prstGeom prst="rect">
            <a:avLst/>
          </a:prstGeom>
          <a:noFill/>
          <a:extLst>
            <a:ext uri="{909E8E84-426E-40DD-AFC4-6F175D3DCCD1}">
              <a14:hiddenFill xmlns:a14="http://schemas.microsoft.com/office/drawing/2010/main">
                <a:solidFill>
                  <a:srgbClr val="FFFFFF"/>
                </a:solidFill>
              </a14:hiddenFill>
            </a:ext>
          </a:extLst>
        </p:spPr>
      </p:pic>
      <p:sp>
        <p:nvSpPr>
          <p:cNvPr id="7" name="テキスト ボックス 6">
            <a:extLst>
              <a:ext uri="{FF2B5EF4-FFF2-40B4-BE49-F238E27FC236}">
                <a16:creationId xmlns:a16="http://schemas.microsoft.com/office/drawing/2014/main" id="{B390B4D3-FE0E-4C27-B466-9E61DEF717B6}"/>
              </a:ext>
            </a:extLst>
          </p:cNvPr>
          <p:cNvSpPr txBox="1"/>
          <p:nvPr/>
        </p:nvSpPr>
        <p:spPr>
          <a:xfrm>
            <a:off x="6447692" y="4680684"/>
            <a:ext cx="2524250" cy="253916"/>
          </a:xfrm>
          <a:prstGeom prst="rect">
            <a:avLst/>
          </a:prstGeom>
          <a:noFill/>
        </p:spPr>
        <p:txBody>
          <a:bodyPr wrap="square" rtlCol="0">
            <a:spAutoFit/>
          </a:bodyPr>
          <a:lstStyle/>
          <a:p>
            <a:r>
              <a:rPr lang="en-CA" sz="1050" dirty="0"/>
              <a:t>Map of Kansai Region, Japan</a:t>
            </a:r>
          </a:p>
        </p:txBody>
      </p:sp>
    </p:spTree>
    <p:extLst>
      <p:ext uri="{BB962C8B-B14F-4D97-AF65-F5344CB8AC3E}">
        <p14:creationId xmlns:p14="http://schemas.microsoft.com/office/powerpoint/2010/main" val="2013326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E6E6BE-1852-4794-A905-195710E21377}"/>
              </a:ext>
            </a:extLst>
          </p:cNvPr>
          <p:cNvSpPr>
            <a:spLocks noGrp="1"/>
          </p:cNvSpPr>
          <p:nvPr>
            <p:ph type="title"/>
          </p:nvPr>
        </p:nvSpPr>
        <p:spPr/>
        <p:txBody>
          <a:bodyPr/>
          <a:lstStyle/>
          <a:p>
            <a:r>
              <a:rPr lang="en-CA" sz="1800" b="1" dirty="0">
                <a:solidFill>
                  <a:srgbClr val="2F5496"/>
                </a:solidFill>
                <a:effectLst/>
                <a:latin typeface="Calibri Light" panose="020F0302020204030204" pitchFamily="34" charset="0"/>
                <a:ea typeface="游ゴシック Light" panose="020B0300000000000000" pitchFamily="50" charset="-128"/>
                <a:cs typeface="Times New Roman" panose="02020603050405020304" pitchFamily="18" charset="0"/>
              </a:rPr>
              <a:t>Problem and Interest</a:t>
            </a:r>
            <a:endParaRPr lang="en-CA" dirty="0"/>
          </a:p>
        </p:txBody>
      </p:sp>
      <p:sp>
        <p:nvSpPr>
          <p:cNvPr id="3" name="コンテンツ プレースホルダー 2">
            <a:extLst>
              <a:ext uri="{FF2B5EF4-FFF2-40B4-BE49-F238E27FC236}">
                <a16:creationId xmlns:a16="http://schemas.microsoft.com/office/drawing/2014/main" id="{C3AABC6F-7F14-4C85-801A-5F681080D925}"/>
              </a:ext>
            </a:extLst>
          </p:cNvPr>
          <p:cNvSpPr>
            <a:spLocks noGrp="1"/>
          </p:cNvSpPr>
          <p:nvPr>
            <p:ph idx="1"/>
          </p:nvPr>
        </p:nvSpPr>
        <p:spPr>
          <a:xfrm>
            <a:off x="1050879" y="1825624"/>
            <a:ext cx="5109598" cy="4428753"/>
          </a:xfrm>
        </p:spPr>
        <p:txBody>
          <a:bodyPr/>
          <a:lstStyle/>
          <a:p>
            <a:pPr marL="228600">
              <a:lnSpc>
                <a:spcPct val="107000"/>
              </a:lnSpc>
              <a:spcAft>
                <a:spcPts val="800"/>
              </a:spcAft>
            </a:pPr>
            <a:r>
              <a:rPr lang="en-CA" sz="2400" b="1" dirty="0">
                <a:effectLst/>
                <a:latin typeface="Calibri" panose="020F0502020204030204" pitchFamily="34" charset="0"/>
                <a:ea typeface="游明朝" panose="02020400000000000000" pitchFamily="18" charset="-128"/>
                <a:cs typeface="Times New Roman" panose="02020603050405020304" pitchFamily="18" charset="0"/>
              </a:rPr>
              <a:t>Objective:</a:t>
            </a: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To understand key venue categories and the top 10 venues within each category around the followin</a:t>
            </a:r>
            <a:r>
              <a:rPr lang="en-CA" sz="1200" dirty="0">
                <a:latin typeface="Calibri" panose="020F0502020204030204" pitchFamily="34" charset="0"/>
                <a:ea typeface="游明朝" panose="02020400000000000000" pitchFamily="18" charset="-128"/>
                <a:cs typeface="Times New Roman" panose="02020603050405020304" pitchFamily="18" charset="0"/>
              </a:rPr>
              <a:t>g train stations</a:t>
            </a: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 Umeda Station, Osaka</a:t>
            </a: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 </a:t>
            </a:r>
            <a:r>
              <a:rPr lang="en-CA" sz="1200" dirty="0" err="1">
                <a:effectLst/>
                <a:latin typeface="Calibri" panose="020F0502020204030204" pitchFamily="34" charset="0"/>
                <a:ea typeface="游明朝" panose="02020400000000000000" pitchFamily="18" charset="-128"/>
                <a:cs typeface="Times New Roman" panose="02020603050405020304" pitchFamily="18" charset="0"/>
              </a:rPr>
              <a:t>Sannomiya</a:t>
            </a:r>
            <a:r>
              <a:rPr lang="en-CA" sz="1200" dirty="0">
                <a:effectLst/>
                <a:latin typeface="Calibri" panose="020F0502020204030204" pitchFamily="34" charset="0"/>
                <a:ea typeface="游明朝" panose="02020400000000000000" pitchFamily="18" charset="-128"/>
                <a:cs typeface="Times New Roman" panose="02020603050405020304" pitchFamily="18" charset="0"/>
              </a:rPr>
              <a:t> Station, Kobe</a:t>
            </a:r>
          </a:p>
          <a:p>
            <a:pPr marL="228600">
              <a:lnSpc>
                <a:spcPct val="107000"/>
              </a:lnSpc>
              <a:spcAft>
                <a:spcPts val="800"/>
              </a:spcAft>
            </a:pPr>
            <a:r>
              <a:rPr lang="en-CA" sz="2400" b="1" dirty="0">
                <a:latin typeface="Calibri" panose="020F0502020204030204" pitchFamily="34" charset="0"/>
                <a:ea typeface="游明朝" panose="02020400000000000000" pitchFamily="18" charset="-128"/>
                <a:cs typeface="Times New Roman" panose="02020603050405020304" pitchFamily="18" charset="0"/>
              </a:rPr>
              <a:t>Rationale: </a:t>
            </a: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To assist the following stakeholder groups in terms of ke</a:t>
            </a:r>
            <a:r>
              <a:rPr lang="en-CA" sz="1200" dirty="0">
                <a:latin typeface="Calibri" panose="020F0502020204030204" pitchFamily="34" charset="0"/>
                <a:ea typeface="游明朝" panose="02020400000000000000" pitchFamily="18" charset="-128"/>
                <a:cs typeface="Times New Roman" panose="02020603050405020304" pitchFamily="18" charset="0"/>
              </a:rPr>
              <a:t>y decision making for real-estate investment and CoVID-19 infection risk: </a:t>
            </a:r>
          </a:p>
          <a:p>
            <a:pPr lvl="1">
              <a:lnSpc>
                <a:spcPct val="107000"/>
              </a:lnSpc>
              <a:spcAft>
                <a:spcPts val="800"/>
              </a:spcAft>
            </a:pPr>
            <a:r>
              <a:rPr lang="en-CA" sz="1000" b="1" dirty="0">
                <a:effectLst/>
                <a:latin typeface="Calibri" panose="020F0502020204030204" pitchFamily="34" charset="0"/>
                <a:ea typeface="游明朝" panose="02020400000000000000" pitchFamily="18" charset="-128"/>
                <a:cs typeface="Times New Roman" panose="02020603050405020304" pitchFamily="18" charset="0"/>
              </a:rPr>
              <a:t>The City Hall</a:t>
            </a:r>
            <a:endParaRPr lang="en-CA" sz="1000" dirty="0">
              <a:effectLst/>
              <a:latin typeface="Calibri" panose="020F0502020204030204" pitchFamily="34" charset="0"/>
              <a:ea typeface="游明朝" panose="02020400000000000000" pitchFamily="18" charset="-128"/>
              <a:cs typeface="Times New Roman" panose="02020603050405020304" pitchFamily="18" charset="0"/>
            </a:endParaRPr>
          </a:p>
          <a:p>
            <a:pPr lvl="1">
              <a:lnSpc>
                <a:spcPct val="107000"/>
              </a:lnSpc>
              <a:spcAft>
                <a:spcPts val="800"/>
              </a:spcAft>
            </a:pPr>
            <a:r>
              <a:rPr lang="en-CA" sz="1000" b="1" dirty="0">
                <a:effectLst/>
                <a:latin typeface="Calibri" panose="020F0502020204030204" pitchFamily="34" charset="0"/>
                <a:ea typeface="游明朝" panose="02020400000000000000" pitchFamily="18" charset="-128"/>
                <a:cs typeface="Times New Roman" panose="02020603050405020304" pitchFamily="18" charset="0"/>
              </a:rPr>
              <a:t>Business owners and individuals</a:t>
            </a:r>
          </a:p>
          <a:p>
            <a:pPr lvl="1">
              <a:lnSpc>
                <a:spcPct val="107000"/>
              </a:lnSpc>
              <a:spcAft>
                <a:spcPts val="800"/>
              </a:spcAft>
            </a:pPr>
            <a:r>
              <a:rPr lang="en-CA" sz="1000" b="1" dirty="0">
                <a:effectLst/>
                <a:latin typeface="Calibri" panose="020F0502020204030204" pitchFamily="34" charset="0"/>
                <a:ea typeface="游明朝" panose="02020400000000000000" pitchFamily="18" charset="-128"/>
                <a:cs typeface="Times New Roman" panose="02020603050405020304" pitchFamily="18" charset="0"/>
              </a:rPr>
              <a:t>Real-estate and construction companies</a:t>
            </a:r>
            <a:r>
              <a:rPr lang="en-CA" sz="1000" dirty="0">
                <a:effectLst/>
                <a:latin typeface="Calibri" panose="020F0502020204030204" pitchFamily="34" charset="0"/>
                <a:ea typeface="游明朝" panose="02020400000000000000" pitchFamily="18" charset="-128"/>
                <a:cs typeface="Times New Roman" panose="02020603050405020304" pitchFamily="18" charset="0"/>
              </a:rPr>
              <a:t> </a:t>
            </a:r>
            <a:endParaRPr lang="en-CA" sz="1000" dirty="0">
              <a:latin typeface="Calibri" panose="020F0502020204030204" pitchFamily="34" charset="0"/>
              <a:ea typeface="游明朝" panose="02020400000000000000" pitchFamily="18" charset="-128"/>
              <a:cs typeface="Times New Roman" panose="02020603050405020304" pitchFamily="18" charset="0"/>
            </a:endParaRPr>
          </a:p>
          <a:p>
            <a:pPr lvl="1">
              <a:lnSpc>
                <a:spcPct val="107000"/>
              </a:lnSpc>
              <a:spcAft>
                <a:spcPts val="800"/>
              </a:spcAft>
            </a:pPr>
            <a:r>
              <a:rPr lang="en-CA" sz="1000" b="1" dirty="0">
                <a:effectLst/>
                <a:latin typeface="Calibri" panose="020F0502020204030204" pitchFamily="34" charset="0"/>
                <a:ea typeface="游明朝" panose="02020400000000000000" pitchFamily="18" charset="-128"/>
                <a:cs typeface="Times New Roman" panose="02020603050405020304" pitchFamily="18" charset="0"/>
              </a:rPr>
              <a:t>Business owners and entrepreneurs </a:t>
            </a:r>
            <a:r>
              <a:rPr lang="en-CA" sz="1000" dirty="0">
                <a:effectLst/>
                <a:latin typeface="Calibri" panose="020F0502020204030204" pitchFamily="34" charset="0"/>
                <a:ea typeface="游明朝" panose="02020400000000000000" pitchFamily="18" charset="-128"/>
                <a:cs typeface="Times New Roman" panose="02020603050405020304" pitchFamily="18" charset="0"/>
              </a:rPr>
              <a:t>.</a:t>
            </a:r>
          </a:p>
          <a:p>
            <a:endParaRPr lang="en-CA" sz="1400" dirty="0"/>
          </a:p>
        </p:txBody>
      </p:sp>
      <p:sp>
        <p:nvSpPr>
          <p:cNvPr id="4" name="字幕 2">
            <a:extLst>
              <a:ext uri="{FF2B5EF4-FFF2-40B4-BE49-F238E27FC236}">
                <a16:creationId xmlns:a16="http://schemas.microsoft.com/office/drawing/2014/main" id="{8C8B887E-B15B-4F62-B325-D86DE39DA624}"/>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5" name="テキスト ボックス 4">
            <a:extLst>
              <a:ext uri="{FF2B5EF4-FFF2-40B4-BE49-F238E27FC236}">
                <a16:creationId xmlns:a16="http://schemas.microsoft.com/office/drawing/2014/main" id="{C5B49070-3775-4314-80E1-EE390A1CF5B9}"/>
              </a:ext>
            </a:extLst>
          </p:cNvPr>
          <p:cNvSpPr txBox="1"/>
          <p:nvPr/>
        </p:nvSpPr>
        <p:spPr>
          <a:xfrm>
            <a:off x="11784254" y="6518649"/>
            <a:ext cx="296726" cy="369332"/>
          </a:xfrm>
          <a:prstGeom prst="rect">
            <a:avLst/>
          </a:prstGeom>
          <a:noFill/>
        </p:spPr>
        <p:txBody>
          <a:bodyPr wrap="square" rtlCol="0">
            <a:spAutoFit/>
          </a:bodyPr>
          <a:lstStyle/>
          <a:p>
            <a:r>
              <a:rPr lang="en-CA" dirty="0"/>
              <a:t>4</a:t>
            </a:r>
          </a:p>
        </p:txBody>
      </p:sp>
      <p:pic>
        <p:nvPicPr>
          <p:cNvPr id="7" name="図 6" descr="建物, ストリート, 屋外, ウォーキング が含まれている画像&#10;&#10;自動的に生成された説明">
            <a:extLst>
              <a:ext uri="{FF2B5EF4-FFF2-40B4-BE49-F238E27FC236}">
                <a16:creationId xmlns:a16="http://schemas.microsoft.com/office/drawing/2014/main" id="{A5270C31-5E0A-431C-ADDE-0482B40D11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6181" y="67001"/>
            <a:ext cx="2020157" cy="3232065"/>
          </a:xfrm>
          <a:prstGeom prst="rect">
            <a:avLst/>
          </a:prstGeom>
        </p:spPr>
      </p:pic>
      <p:pic>
        <p:nvPicPr>
          <p:cNvPr id="9" name="図 8" descr="時計台のある街の夜景&#10;&#10;中程度の精度で自動的に生成された説明">
            <a:extLst>
              <a:ext uri="{FF2B5EF4-FFF2-40B4-BE49-F238E27FC236}">
                <a16:creationId xmlns:a16="http://schemas.microsoft.com/office/drawing/2014/main" id="{E09A39E9-F5F7-4BE0-AD5D-3F84513A87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6181" y="3445249"/>
            <a:ext cx="4610100" cy="3073400"/>
          </a:xfrm>
          <a:prstGeom prst="rect">
            <a:avLst/>
          </a:prstGeom>
        </p:spPr>
      </p:pic>
      <p:sp>
        <p:nvSpPr>
          <p:cNvPr id="10" name="テキスト ボックス 9">
            <a:extLst>
              <a:ext uri="{FF2B5EF4-FFF2-40B4-BE49-F238E27FC236}">
                <a16:creationId xmlns:a16="http://schemas.microsoft.com/office/drawing/2014/main" id="{EA813F99-C72D-4E86-A5ED-08E5D9430280}"/>
              </a:ext>
            </a:extLst>
          </p:cNvPr>
          <p:cNvSpPr txBox="1"/>
          <p:nvPr/>
        </p:nvSpPr>
        <p:spPr>
          <a:xfrm>
            <a:off x="8030309" y="2941270"/>
            <a:ext cx="2524250" cy="430887"/>
          </a:xfrm>
          <a:prstGeom prst="rect">
            <a:avLst/>
          </a:prstGeom>
          <a:noFill/>
        </p:spPr>
        <p:txBody>
          <a:bodyPr wrap="square" rtlCol="0">
            <a:spAutoFit/>
          </a:bodyPr>
          <a:lstStyle/>
          <a:p>
            <a:r>
              <a:rPr lang="en-CA" sz="1050" dirty="0"/>
              <a:t>Left: Dotonbori Street, Osaka</a:t>
            </a:r>
            <a:br>
              <a:rPr lang="en-CA" sz="1050" dirty="0"/>
            </a:br>
            <a:r>
              <a:rPr lang="en-CA" sz="1050" dirty="0"/>
              <a:t>Bottom: Bayside view of Kobe City</a:t>
            </a:r>
          </a:p>
        </p:txBody>
      </p:sp>
    </p:spTree>
    <p:extLst>
      <p:ext uri="{BB962C8B-B14F-4D97-AF65-F5344CB8AC3E}">
        <p14:creationId xmlns:p14="http://schemas.microsoft.com/office/powerpoint/2010/main" val="287791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B9D72D-6989-417B-ABBA-DE4AFBF52F67}"/>
              </a:ext>
            </a:extLst>
          </p:cNvPr>
          <p:cNvSpPr>
            <a:spLocks noGrp="1"/>
          </p:cNvSpPr>
          <p:nvPr>
            <p:ph type="title"/>
          </p:nvPr>
        </p:nvSpPr>
        <p:spPr/>
        <p:txBody>
          <a:bodyPr/>
          <a:lstStyle/>
          <a:p>
            <a:r>
              <a:rPr lang="en-CA" sz="1800" b="1" dirty="0">
                <a:solidFill>
                  <a:srgbClr val="2F5496"/>
                </a:solidFill>
                <a:effectLst/>
                <a:latin typeface="Calibri Light" panose="020F0302020204030204" pitchFamily="34" charset="0"/>
                <a:ea typeface="游ゴシック Light" panose="020B0300000000000000" pitchFamily="50" charset="-128"/>
                <a:cs typeface="Times New Roman" panose="02020603050405020304" pitchFamily="18" charset="0"/>
              </a:rPr>
              <a:t>Data Analysis Aim and Hypothesis</a:t>
            </a:r>
            <a:endParaRPr lang="en-CA" dirty="0"/>
          </a:p>
        </p:txBody>
      </p:sp>
      <p:sp>
        <p:nvSpPr>
          <p:cNvPr id="3" name="コンテンツ プレースホルダー 2">
            <a:extLst>
              <a:ext uri="{FF2B5EF4-FFF2-40B4-BE49-F238E27FC236}">
                <a16:creationId xmlns:a16="http://schemas.microsoft.com/office/drawing/2014/main" id="{CF2A1F5D-8E98-4299-BFBF-E89951068266}"/>
              </a:ext>
            </a:extLst>
          </p:cNvPr>
          <p:cNvSpPr>
            <a:spLocks noGrp="1"/>
          </p:cNvSpPr>
          <p:nvPr>
            <p:ph idx="1"/>
          </p:nvPr>
        </p:nvSpPr>
        <p:spPr>
          <a:xfrm>
            <a:off x="1050879" y="1516787"/>
            <a:ext cx="9810604" cy="4428753"/>
          </a:xfrm>
        </p:spPr>
        <p:txBody>
          <a:bodyPr/>
          <a:lstStyle/>
          <a:p>
            <a:pPr marL="228600">
              <a:lnSpc>
                <a:spcPct val="107000"/>
              </a:lnSpc>
              <a:spcAft>
                <a:spcPts val="800"/>
              </a:spcAft>
            </a:pPr>
            <a:r>
              <a:rPr lang="en-CA" sz="2400" b="1" dirty="0">
                <a:latin typeface="Calibri" panose="020F0502020204030204" pitchFamily="34" charset="0"/>
                <a:ea typeface="游明朝" panose="02020400000000000000" pitchFamily="18" charset="-128"/>
                <a:cs typeface="Times New Roman" panose="02020603050405020304" pitchFamily="18" charset="0"/>
              </a:rPr>
              <a:t>Data Source:</a:t>
            </a:r>
            <a:br>
              <a:rPr lang="en-CA" sz="1800" dirty="0">
                <a:latin typeface="Calibri" panose="020F0502020204030204" pitchFamily="34" charset="0"/>
                <a:ea typeface="游明朝" panose="02020400000000000000" pitchFamily="18" charset="-128"/>
                <a:cs typeface="Times New Roman" panose="02020603050405020304" pitchFamily="18" charset="0"/>
              </a:rPr>
            </a:br>
            <a:r>
              <a:rPr lang="en-CA" sz="1800" dirty="0">
                <a:latin typeface="Calibri" panose="020F0502020204030204" pitchFamily="34" charset="0"/>
                <a:ea typeface="游明朝" panose="02020400000000000000" pitchFamily="18" charset="-128"/>
                <a:cs typeface="Times New Roman" panose="02020603050405020304" pitchFamily="18" charset="0"/>
              </a:rPr>
              <a:t>- Foursquare API for venue popularity and categories within 1 km radius of target train stations</a:t>
            </a:r>
          </a:p>
          <a:p>
            <a:pPr>
              <a:lnSpc>
                <a:spcPct val="107000"/>
              </a:lnSpc>
              <a:spcAft>
                <a:spcPts val="800"/>
              </a:spcAft>
            </a:pPr>
            <a:r>
              <a:rPr lang="en-CA" sz="2400" b="1" dirty="0">
                <a:latin typeface="Calibri" panose="020F0502020204030204" pitchFamily="34" charset="0"/>
                <a:ea typeface="游明朝" panose="02020400000000000000" pitchFamily="18" charset="-128"/>
                <a:cs typeface="Times New Roman" panose="02020603050405020304" pitchFamily="18" charset="0"/>
              </a:rPr>
              <a:t>Aims:</a:t>
            </a:r>
            <a:br>
              <a:rPr lang="en-CA" sz="1800" dirty="0">
                <a:effectLst/>
                <a:latin typeface="Calibri" panose="020F0502020204030204" pitchFamily="34" charset="0"/>
                <a:ea typeface="游明朝" panose="02020400000000000000" pitchFamily="18" charset="-128"/>
                <a:cs typeface="Times New Roman" panose="02020603050405020304" pitchFamily="18" charset="0"/>
              </a:rPr>
            </a:br>
            <a:r>
              <a:rPr lang="en-CA" sz="1800" dirty="0">
                <a:effectLst/>
                <a:latin typeface="Calibri" panose="020F0502020204030204" pitchFamily="34" charset="0"/>
                <a:ea typeface="游明朝" panose="02020400000000000000" pitchFamily="18" charset="-128"/>
                <a:cs typeface="Times New Roman" panose="02020603050405020304" pitchFamily="18" charset="0"/>
              </a:rPr>
              <a:t>- To understand where people are most likely to travel to within the most crowded/travelled part of each city, since major train stations are focal points for individuals when travelling / shopping.</a:t>
            </a:r>
            <a:br>
              <a:rPr lang="en-CA" sz="1800" dirty="0">
                <a:effectLst/>
                <a:latin typeface="Calibri" panose="020F0502020204030204" pitchFamily="34" charset="0"/>
                <a:ea typeface="游明朝" panose="02020400000000000000" pitchFamily="18" charset="-128"/>
                <a:cs typeface="Times New Roman" panose="02020603050405020304" pitchFamily="18" charset="0"/>
              </a:rPr>
            </a:br>
            <a:r>
              <a:rPr lang="en-CA" sz="1800" dirty="0">
                <a:effectLst/>
                <a:latin typeface="Calibri" panose="020F0502020204030204" pitchFamily="34" charset="0"/>
                <a:ea typeface="游明朝" panose="02020400000000000000" pitchFamily="18" charset="-128"/>
                <a:cs typeface="Times New Roman" panose="02020603050405020304" pitchFamily="18" charset="0"/>
              </a:rPr>
              <a:t>- To discern the most popular venues within each category to identify venues</a:t>
            </a:r>
            <a:br>
              <a:rPr lang="en-CA" sz="1800" dirty="0">
                <a:effectLst/>
                <a:latin typeface="Calibri" panose="020F0502020204030204" pitchFamily="34" charset="0"/>
                <a:ea typeface="游明朝" panose="02020400000000000000" pitchFamily="18" charset="-128"/>
                <a:cs typeface="Times New Roman" panose="02020603050405020304" pitchFamily="18" charset="0"/>
              </a:rPr>
            </a:br>
            <a:r>
              <a:rPr lang="en-CA" sz="1800" dirty="0">
                <a:effectLst/>
                <a:latin typeface="Calibri" panose="020F0502020204030204" pitchFamily="34" charset="0"/>
                <a:ea typeface="游明朝" panose="02020400000000000000" pitchFamily="18" charset="-128"/>
                <a:cs typeface="Times New Roman" panose="02020603050405020304" pitchFamily="18" charset="0"/>
              </a:rPr>
              <a:t>- To identify any comparative patterns between the data from both cities using K-means clustering</a:t>
            </a:r>
            <a:endParaRPr lang="en-CA" sz="1800" dirty="0">
              <a:latin typeface="Calibri" panose="020F0502020204030204" pitchFamily="34" charset="0"/>
              <a:ea typeface="游明朝" panose="02020400000000000000" pitchFamily="18" charset="-128"/>
              <a:cs typeface="Times New Roman" panose="02020603050405020304" pitchFamily="18" charset="0"/>
            </a:endParaRPr>
          </a:p>
          <a:p>
            <a:pPr marL="228600">
              <a:lnSpc>
                <a:spcPct val="107000"/>
              </a:lnSpc>
              <a:spcAft>
                <a:spcPts val="800"/>
              </a:spcAft>
            </a:pPr>
            <a:r>
              <a:rPr lang="en-CA" sz="2400" b="1" dirty="0">
                <a:latin typeface="Calibri" panose="020F0502020204030204" pitchFamily="34" charset="0"/>
                <a:ea typeface="游明朝" panose="02020400000000000000" pitchFamily="18" charset="-128"/>
                <a:cs typeface="Times New Roman" panose="02020603050405020304" pitchFamily="18" charset="0"/>
              </a:rPr>
              <a:t>Hypothesis:</a:t>
            </a:r>
            <a:br>
              <a:rPr lang="en-CA" sz="1800" dirty="0">
                <a:latin typeface="Calibri" panose="020F0502020204030204" pitchFamily="34" charset="0"/>
                <a:ea typeface="游明朝" panose="02020400000000000000" pitchFamily="18" charset="-128"/>
                <a:cs typeface="Times New Roman" panose="02020603050405020304" pitchFamily="18" charset="0"/>
              </a:rPr>
            </a:br>
            <a:r>
              <a:rPr lang="en-CA" sz="1800" dirty="0">
                <a:latin typeface="Calibri" panose="020F0502020204030204" pitchFamily="34" charset="0"/>
                <a:ea typeface="游明朝" panose="02020400000000000000" pitchFamily="18" charset="-128"/>
                <a:cs typeface="Times New Roman" panose="02020603050405020304" pitchFamily="18" charset="0"/>
              </a:rPr>
              <a:t>- V</a:t>
            </a:r>
            <a:r>
              <a:rPr lang="en-CA" sz="1800" dirty="0">
                <a:effectLst/>
                <a:latin typeface="Calibri" panose="020F0502020204030204" pitchFamily="34" charset="0"/>
                <a:ea typeface="游明朝" panose="02020400000000000000" pitchFamily="18" charset="-128"/>
                <a:cs typeface="Times New Roman" panose="02020603050405020304" pitchFamily="18" charset="0"/>
              </a:rPr>
              <a:t>enues that remain highly popular during the state of emergency are businesses that are stable, essential or have implemented means of remaining safe for individuals to visit. </a:t>
            </a:r>
          </a:p>
          <a:p>
            <a:endParaRPr lang="en-CA" dirty="0"/>
          </a:p>
        </p:txBody>
      </p:sp>
      <p:sp>
        <p:nvSpPr>
          <p:cNvPr id="4" name="字幕 2">
            <a:extLst>
              <a:ext uri="{FF2B5EF4-FFF2-40B4-BE49-F238E27FC236}">
                <a16:creationId xmlns:a16="http://schemas.microsoft.com/office/drawing/2014/main" id="{943955D9-2B41-4F23-81C3-E3C9E08C4ECD}"/>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5" name="テキスト ボックス 4">
            <a:extLst>
              <a:ext uri="{FF2B5EF4-FFF2-40B4-BE49-F238E27FC236}">
                <a16:creationId xmlns:a16="http://schemas.microsoft.com/office/drawing/2014/main" id="{3FC26378-51D4-458B-81D4-E0CEA0AC7AF1}"/>
              </a:ext>
            </a:extLst>
          </p:cNvPr>
          <p:cNvSpPr txBox="1"/>
          <p:nvPr/>
        </p:nvSpPr>
        <p:spPr>
          <a:xfrm>
            <a:off x="11784254" y="6518649"/>
            <a:ext cx="296726" cy="369332"/>
          </a:xfrm>
          <a:prstGeom prst="rect">
            <a:avLst/>
          </a:prstGeom>
          <a:noFill/>
        </p:spPr>
        <p:txBody>
          <a:bodyPr wrap="square" rtlCol="0">
            <a:spAutoFit/>
          </a:bodyPr>
          <a:lstStyle/>
          <a:p>
            <a:r>
              <a:rPr lang="en-CA" dirty="0"/>
              <a:t>5</a:t>
            </a:r>
          </a:p>
        </p:txBody>
      </p:sp>
    </p:spTree>
    <p:extLst>
      <p:ext uri="{BB962C8B-B14F-4D97-AF65-F5344CB8AC3E}">
        <p14:creationId xmlns:p14="http://schemas.microsoft.com/office/powerpoint/2010/main" val="657783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B9D72D-6989-417B-ABBA-DE4AFBF52F67}"/>
              </a:ext>
            </a:extLst>
          </p:cNvPr>
          <p:cNvSpPr>
            <a:spLocks noGrp="1"/>
          </p:cNvSpPr>
          <p:nvPr>
            <p:ph type="title"/>
          </p:nvPr>
        </p:nvSpPr>
        <p:spPr/>
        <p:txBody>
          <a:bodyPr/>
          <a:lstStyle/>
          <a:p>
            <a:r>
              <a:rPr lang="en-CA" sz="1800" b="1" dirty="0">
                <a:solidFill>
                  <a:srgbClr val="2F5496"/>
                </a:solidFill>
                <a:effectLst/>
                <a:latin typeface="Calibri Light" panose="020F0302020204030204" pitchFamily="34" charset="0"/>
                <a:ea typeface="游ゴシック Light" panose="020B0300000000000000" pitchFamily="50" charset="-128"/>
                <a:cs typeface="Times New Roman" panose="02020603050405020304" pitchFamily="18" charset="0"/>
              </a:rPr>
              <a:t>Methodology</a:t>
            </a:r>
            <a:endParaRPr lang="en-CA" dirty="0"/>
          </a:p>
        </p:txBody>
      </p:sp>
      <p:sp>
        <p:nvSpPr>
          <p:cNvPr id="3" name="コンテンツ プレースホルダー 2">
            <a:extLst>
              <a:ext uri="{FF2B5EF4-FFF2-40B4-BE49-F238E27FC236}">
                <a16:creationId xmlns:a16="http://schemas.microsoft.com/office/drawing/2014/main" id="{CF2A1F5D-8E98-4299-BFBF-E89951068266}"/>
              </a:ext>
            </a:extLst>
          </p:cNvPr>
          <p:cNvSpPr>
            <a:spLocks noGrp="1"/>
          </p:cNvSpPr>
          <p:nvPr>
            <p:ph idx="1"/>
          </p:nvPr>
        </p:nvSpPr>
        <p:spPr>
          <a:xfrm>
            <a:off x="175613" y="1459408"/>
            <a:ext cx="5152525" cy="4794970"/>
          </a:xfrm>
        </p:spPr>
        <p:txBody>
          <a:bodyPr/>
          <a:lstStyle/>
          <a:p>
            <a:pPr marL="457200">
              <a:lnSpc>
                <a:spcPct val="100000"/>
              </a:lnSpc>
              <a:spcBef>
                <a:spcPts val="200"/>
              </a:spcBef>
            </a:pPr>
            <a:r>
              <a:rPr lang="en-CA" sz="1600" b="1" dirty="0">
                <a:solidFill>
                  <a:srgbClr val="1F3763"/>
                </a:solidFill>
                <a:effectLst/>
                <a:latin typeface="Calibri Light" panose="020F0302020204030204" pitchFamily="34" charset="0"/>
                <a:ea typeface="游ゴシック Light" panose="020B0300000000000000" pitchFamily="50" charset="-128"/>
                <a:cs typeface="Times New Roman" panose="02020603050405020304" pitchFamily="18" charset="0"/>
              </a:rPr>
              <a:t>Stage 1 – Initial Data Extraction </a:t>
            </a:r>
            <a:br>
              <a:rPr lang="en-CA" sz="1200" b="1" dirty="0">
                <a:solidFill>
                  <a:srgbClr val="1F3763"/>
                </a:solidFill>
                <a:effectLst/>
                <a:latin typeface="Calibri Light" panose="020F0302020204030204" pitchFamily="34" charset="0"/>
                <a:ea typeface="游ゴシック Light" panose="020B0300000000000000" pitchFamily="50"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In order to determine the key venue categories between each major city, the first stage will involve using data from Foursquare's API will be used to understand the following</a:t>
            </a: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  most popular venue categories</a:t>
            </a: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  25 most popular venue within each category</a:t>
            </a: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within a 1000 meter (1km) radius from each station.</a:t>
            </a:r>
          </a:p>
          <a:p>
            <a:pPr marL="457200">
              <a:lnSpc>
                <a:spcPct val="100000"/>
              </a:lnSpc>
              <a:spcAft>
                <a:spcPts val="800"/>
              </a:spcAft>
            </a:pPr>
            <a:r>
              <a:rPr lang="en-CA" sz="1600" b="1" dirty="0">
                <a:solidFill>
                  <a:srgbClr val="1F3763"/>
                </a:solidFill>
                <a:effectLst/>
                <a:latin typeface="Calibri Light" panose="020F0302020204030204" pitchFamily="34" charset="0"/>
                <a:ea typeface="游ゴシック Light" panose="020B0300000000000000" pitchFamily="50" charset="-128"/>
                <a:cs typeface="Times New Roman" panose="02020603050405020304" pitchFamily="18" charset="0"/>
              </a:rPr>
              <a:t>Stage 2 –Model Building and Comparison</a:t>
            </a:r>
            <a:br>
              <a:rPr lang="en-CA" sz="1200" b="1"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The second stage of this process would be to compare &amp; contrast the results of the two cities which will be done in two stages:</a:t>
            </a: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 Step 1: A direct (manual) comparison and interpretation of the data based on the results of stage.</a:t>
            </a: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br>
              <a:rPr lang="en-CA" sz="1200" dirty="0">
                <a:effectLst/>
                <a:latin typeface="Calibri" panose="020F0502020204030204" pitchFamily="34" charset="0"/>
                <a:ea typeface="游明朝" panose="02020400000000000000" pitchFamily="18" charset="-128"/>
                <a:cs typeface="Times New Roman" panose="02020603050405020304" pitchFamily="18" charset="0"/>
              </a:rPr>
            </a:br>
            <a:r>
              <a:rPr lang="en-CA" sz="1200" dirty="0">
                <a:effectLst/>
                <a:latin typeface="Calibri" panose="020F0502020204030204" pitchFamily="34" charset="0"/>
                <a:ea typeface="游明朝" panose="02020400000000000000" pitchFamily="18" charset="-128"/>
                <a:cs typeface="Times New Roman" panose="02020603050405020304" pitchFamily="18" charset="0"/>
              </a:rPr>
              <a:t>- Step 2: A machine learning based comparison of data using K-means clustering with the same results from stage 1 to generate the 10 most popular venues</a:t>
            </a:r>
          </a:p>
          <a:p>
            <a:pPr>
              <a:lnSpc>
                <a:spcPct val="100000"/>
              </a:lnSpc>
            </a:pPr>
            <a:endParaRPr lang="en-CA" sz="1400" dirty="0"/>
          </a:p>
        </p:txBody>
      </p:sp>
      <p:sp>
        <p:nvSpPr>
          <p:cNvPr id="4" name="字幕 2">
            <a:extLst>
              <a:ext uri="{FF2B5EF4-FFF2-40B4-BE49-F238E27FC236}">
                <a16:creationId xmlns:a16="http://schemas.microsoft.com/office/drawing/2014/main" id="{DCFB2EF5-5F16-46E7-AA11-BBCB6A845263}"/>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5" name="テキスト ボックス 4">
            <a:extLst>
              <a:ext uri="{FF2B5EF4-FFF2-40B4-BE49-F238E27FC236}">
                <a16:creationId xmlns:a16="http://schemas.microsoft.com/office/drawing/2014/main" id="{0A25FBB5-713F-413B-B88F-2BDE10079110}"/>
              </a:ext>
            </a:extLst>
          </p:cNvPr>
          <p:cNvSpPr txBox="1"/>
          <p:nvPr/>
        </p:nvSpPr>
        <p:spPr>
          <a:xfrm>
            <a:off x="11784254" y="6518649"/>
            <a:ext cx="296726" cy="369332"/>
          </a:xfrm>
          <a:prstGeom prst="rect">
            <a:avLst/>
          </a:prstGeom>
          <a:noFill/>
        </p:spPr>
        <p:txBody>
          <a:bodyPr wrap="square" rtlCol="0">
            <a:spAutoFit/>
          </a:bodyPr>
          <a:lstStyle/>
          <a:p>
            <a:r>
              <a:rPr lang="en-CA" dirty="0"/>
              <a:t>6</a:t>
            </a:r>
          </a:p>
        </p:txBody>
      </p:sp>
      <p:sp>
        <p:nvSpPr>
          <p:cNvPr id="7" name="テキスト ボックス 6">
            <a:extLst>
              <a:ext uri="{FF2B5EF4-FFF2-40B4-BE49-F238E27FC236}">
                <a16:creationId xmlns:a16="http://schemas.microsoft.com/office/drawing/2014/main" id="{F4B02E18-D11D-4E6D-9CA7-CF642D25B0CA}"/>
              </a:ext>
            </a:extLst>
          </p:cNvPr>
          <p:cNvSpPr txBox="1"/>
          <p:nvPr/>
        </p:nvSpPr>
        <p:spPr>
          <a:xfrm>
            <a:off x="5515708" y="1459408"/>
            <a:ext cx="5462954" cy="2698175"/>
          </a:xfrm>
          <a:prstGeom prst="rect">
            <a:avLst/>
          </a:prstGeom>
          <a:noFill/>
        </p:spPr>
        <p:txBody>
          <a:bodyPr wrap="square" rtlCol="0">
            <a:spAutoFit/>
          </a:bodyPr>
          <a:lstStyle/>
          <a:p>
            <a:pPr marL="628650" indent="-171450">
              <a:lnSpc>
                <a:spcPct val="100000"/>
              </a:lnSpc>
              <a:spcBef>
                <a:spcPts val="200"/>
              </a:spcBef>
              <a:buFont typeface="Arial" panose="020B0604020202020204" pitchFamily="34" charset="0"/>
              <a:buChar char="•"/>
            </a:pPr>
            <a:r>
              <a:rPr lang="en-CA" sz="1600" b="1" dirty="0">
                <a:solidFill>
                  <a:srgbClr val="1F3763"/>
                </a:solidFill>
                <a:effectLst/>
                <a:latin typeface="Calibri Light" panose="020F0302020204030204" pitchFamily="34" charset="0"/>
                <a:ea typeface="游ゴシック Light" panose="020B0300000000000000" pitchFamily="50" charset="-128"/>
                <a:cs typeface="Times New Roman" panose="02020603050405020304" pitchFamily="18" charset="0"/>
              </a:rPr>
              <a:t>Stage 3 - Model Execution</a:t>
            </a:r>
          </a:p>
          <a:p>
            <a:pPr marL="457200" algn="just">
              <a:lnSpc>
                <a:spcPct val="100000"/>
              </a:lnSpc>
              <a:spcAft>
                <a:spcPts val="800"/>
              </a:spcAft>
            </a:pPr>
            <a:r>
              <a:rPr lang="en-CA" sz="1200" dirty="0">
                <a:effectLst/>
                <a:latin typeface="Calibri" panose="020F0502020204030204" pitchFamily="34" charset="0"/>
                <a:ea typeface="游明朝" panose="02020400000000000000" pitchFamily="18" charset="-128"/>
                <a:cs typeface="Times New Roman" panose="02020603050405020304" pitchFamily="18" charset="0"/>
              </a:rPr>
              <a:t>The final stage of the data analysis process would involve testing the k-means clustering model with a larger set of data by increasing following variables for two other cities (Tokyo and Sapporo)</a:t>
            </a:r>
          </a:p>
          <a:p>
            <a:pPr marL="457200" algn="just">
              <a:lnSpc>
                <a:spcPct val="100000"/>
              </a:lnSpc>
              <a:spcAft>
                <a:spcPts val="800"/>
              </a:spcAft>
            </a:pPr>
            <a:r>
              <a:rPr lang="en-CA" sz="1200" dirty="0">
                <a:effectLst/>
                <a:latin typeface="Calibri" panose="020F0502020204030204" pitchFamily="34" charset="0"/>
                <a:ea typeface="游明朝" panose="02020400000000000000" pitchFamily="18" charset="-128"/>
                <a:cs typeface="Times New Roman" panose="02020603050405020304" pitchFamily="18" charset="0"/>
              </a:rPr>
              <a:t>-  most popular venue categories</a:t>
            </a:r>
          </a:p>
          <a:p>
            <a:pPr marL="457200" algn="just">
              <a:lnSpc>
                <a:spcPct val="100000"/>
              </a:lnSpc>
              <a:spcAft>
                <a:spcPts val="800"/>
              </a:spcAft>
            </a:pPr>
            <a:r>
              <a:rPr lang="en-CA" sz="1200" dirty="0">
                <a:effectLst/>
                <a:latin typeface="Calibri" panose="020F0502020204030204" pitchFamily="34" charset="0"/>
                <a:ea typeface="游明朝" panose="02020400000000000000" pitchFamily="18" charset="-128"/>
                <a:cs typeface="Times New Roman" panose="02020603050405020304" pitchFamily="18" charset="0"/>
              </a:rPr>
              <a:t>-  most popular venue within each category</a:t>
            </a:r>
          </a:p>
          <a:p>
            <a:pPr marL="457200" algn="just">
              <a:lnSpc>
                <a:spcPct val="100000"/>
              </a:lnSpc>
              <a:spcAft>
                <a:spcPts val="800"/>
              </a:spcAft>
            </a:pPr>
            <a:r>
              <a:rPr lang="en-CA" sz="1200" dirty="0">
                <a:effectLst/>
                <a:latin typeface="Calibri" panose="020F0502020204030204" pitchFamily="34" charset="0"/>
                <a:ea typeface="游明朝" panose="02020400000000000000" pitchFamily="18" charset="-128"/>
                <a:cs typeface="Times New Roman" panose="02020603050405020304" pitchFamily="18" charset="0"/>
              </a:rPr>
              <a:t>- a 1000 meter (1km) radius from each station for each venue</a:t>
            </a:r>
          </a:p>
          <a:p>
            <a:pPr marL="457200" algn="just">
              <a:lnSpc>
                <a:spcPct val="100000"/>
              </a:lnSpc>
              <a:spcAft>
                <a:spcPts val="800"/>
              </a:spcAft>
            </a:pPr>
            <a:r>
              <a:rPr lang="en-CA" sz="1200" dirty="0">
                <a:effectLst/>
                <a:latin typeface="Calibri" panose="020F0502020204030204" pitchFamily="34" charset="0"/>
                <a:ea typeface="游明朝" panose="02020400000000000000" pitchFamily="18" charset="-128"/>
                <a:cs typeface="Times New Roman" panose="02020603050405020304" pitchFamily="18" charset="0"/>
              </a:rPr>
              <a:t>The results of this stage would again be compared with the initial results of the K-means Clustering Model to understand any patterns based on distance in relation to the most popular category</a:t>
            </a:r>
          </a:p>
          <a:p>
            <a:endParaRPr lang="en-CA" sz="1200" dirty="0"/>
          </a:p>
        </p:txBody>
      </p:sp>
    </p:spTree>
    <p:extLst>
      <p:ext uri="{BB962C8B-B14F-4D97-AF65-F5344CB8AC3E}">
        <p14:creationId xmlns:p14="http://schemas.microsoft.com/office/powerpoint/2010/main" val="619712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8470751-4046-4A07-86D0-382F36ED5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B817285-8238-4B7D-A4CF-6C648D94CE4E}"/>
              </a:ext>
            </a:extLst>
          </p:cNvPr>
          <p:cNvSpPr>
            <a:spLocks noGrp="1"/>
          </p:cNvSpPr>
          <p:nvPr>
            <p:ph type="title"/>
          </p:nvPr>
        </p:nvSpPr>
        <p:spPr>
          <a:xfrm>
            <a:off x="1050879" y="609601"/>
            <a:ext cx="9810604" cy="1216024"/>
          </a:xfrm>
        </p:spPr>
        <p:txBody>
          <a:bodyPr>
            <a:normAutofit/>
          </a:bodyPr>
          <a:lstStyle/>
          <a:p>
            <a:pPr algn="ctr"/>
            <a:r>
              <a:rPr lang="en-CA" b="1" dirty="0">
                <a:effectLst/>
                <a:latin typeface="Calibri Light" panose="020F0302020204030204" pitchFamily="34" charset="0"/>
                <a:ea typeface="游ゴシック Light" panose="020B0300000000000000" pitchFamily="50" charset="-128"/>
                <a:cs typeface="Times New Roman" panose="02020603050405020304" pitchFamily="18" charset="0"/>
              </a:rPr>
              <a:t>Results and Discussion I</a:t>
            </a:r>
            <a:endParaRPr lang="en-CA" dirty="0"/>
          </a:p>
        </p:txBody>
      </p:sp>
      <p:sp>
        <p:nvSpPr>
          <p:cNvPr id="14" name="Freeform: Shape 13">
            <a:extLst>
              <a:ext uri="{FF2B5EF4-FFF2-40B4-BE49-F238E27FC236}">
                <a16:creationId xmlns:a16="http://schemas.microsoft.com/office/drawing/2014/main" id="{798DAB7D-3A31-4ABA-87BC-3DC434358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248399"/>
            <a:ext cx="12192000" cy="609602"/>
          </a:xfrm>
          <a:custGeom>
            <a:avLst/>
            <a:gdLst>
              <a:gd name="connsiteX0" fmla="*/ 5427496 w 12192000"/>
              <a:gd name="connsiteY0" fmla="*/ 48 h 843657"/>
              <a:gd name="connsiteX1" fmla="*/ 5725893 w 12192000"/>
              <a:gd name="connsiteY1" fmla="*/ 21789 h 843657"/>
              <a:gd name="connsiteX2" fmla="*/ 5843016 w 12192000"/>
              <a:gd name="connsiteY2" fmla="*/ 15229 h 843657"/>
              <a:gd name="connsiteX3" fmla="*/ 5846849 w 12192000"/>
              <a:gd name="connsiteY3" fmla="*/ 32983 h 843657"/>
              <a:gd name="connsiteX4" fmla="*/ 5899818 w 12192000"/>
              <a:gd name="connsiteY4" fmla="*/ 25502 h 843657"/>
              <a:gd name="connsiteX5" fmla="*/ 6034990 w 12192000"/>
              <a:gd name="connsiteY5" fmla="*/ 39501 h 843657"/>
              <a:gd name="connsiteX6" fmla="*/ 6231181 w 12192000"/>
              <a:gd name="connsiteY6" fmla="*/ 59432 h 843657"/>
              <a:gd name="connsiteX7" fmla="*/ 6336161 w 12192000"/>
              <a:gd name="connsiteY7" fmla="*/ 80469 h 843657"/>
              <a:gd name="connsiteX8" fmla="*/ 6424286 w 12192000"/>
              <a:gd name="connsiteY8" fmla="*/ 80202 h 843657"/>
              <a:gd name="connsiteX9" fmla="*/ 6498206 w 12192000"/>
              <a:gd name="connsiteY9" fmla="*/ 88921 h 843657"/>
              <a:gd name="connsiteX10" fmla="*/ 6524438 w 12192000"/>
              <a:gd name="connsiteY10" fmla="*/ 92235 h 843657"/>
              <a:gd name="connsiteX11" fmla="*/ 6528543 w 12192000"/>
              <a:gd name="connsiteY11" fmla="*/ 96055 h 843657"/>
              <a:gd name="connsiteX12" fmla="*/ 6550787 w 12192000"/>
              <a:gd name="connsiteY12" fmla="*/ 79748 h 843657"/>
              <a:gd name="connsiteX13" fmla="*/ 6638443 w 12192000"/>
              <a:gd name="connsiteY13" fmla="*/ 117301 h 843657"/>
              <a:gd name="connsiteX14" fmla="*/ 6639771 w 12192000"/>
              <a:gd name="connsiteY14" fmla="*/ 116273 h 843657"/>
              <a:gd name="connsiteX15" fmla="*/ 6733110 w 12192000"/>
              <a:gd name="connsiteY15" fmla="*/ 109431 h 843657"/>
              <a:gd name="connsiteX16" fmla="*/ 6823638 w 12192000"/>
              <a:gd name="connsiteY16" fmla="*/ 103653 h 843657"/>
              <a:gd name="connsiteX17" fmla="*/ 6834898 w 12192000"/>
              <a:gd name="connsiteY17" fmla="*/ 105044 h 843657"/>
              <a:gd name="connsiteX18" fmla="*/ 6835271 w 12192000"/>
              <a:gd name="connsiteY18" fmla="*/ 104811 h 843657"/>
              <a:gd name="connsiteX19" fmla="*/ 6847445 w 12192000"/>
              <a:gd name="connsiteY19" fmla="*/ 105763 h 843657"/>
              <a:gd name="connsiteX20" fmla="*/ 6855429 w 12192000"/>
              <a:gd name="connsiteY20" fmla="*/ 107584 h 843657"/>
              <a:gd name="connsiteX21" fmla="*/ 6923302 w 12192000"/>
              <a:gd name="connsiteY21" fmla="*/ 131290 h 843657"/>
              <a:gd name="connsiteX22" fmla="*/ 7046891 w 12192000"/>
              <a:gd name="connsiteY22" fmla="*/ 109264 h 843657"/>
              <a:gd name="connsiteX23" fmla="*/ 7233811 w 12192000"/>
              <a:gd name="connsiteY23" fmla="*/ 127598 h 843657"/>
              <a:gd name="connsiteX24" fmla="*/ 7371301 w 12192000"/>
              <a:gd name="connsiteY24" fmla="*/ 118421 h 843657"/>
              <a:gd name="connsiteX25" fmla="*/ 7574701 w 12192000"/>
              <a:gd name="connsiteY25" fmla="*/ 190435 h 843657"/>
              <a:gd name="connsiteX26" fmla="*/ 7580910 w 12192000"/>
              <a:gd name="connsiteY26" fmla="*/ 199699 h 843657"/>
              <a:gd name="connsiteX27" fmla="*/ 7592267 w 12192000"/>
              <a:gd name="connsiteY27" fmla="*/ 206716 h 843657"/>
              <a:gd name="connsiteX28" fmla="*/ 7594969 w 12192000"/>
              <a:gd name="connsiteY28" fmla="*/ 206552 h 843657"/>
              <a:gd name="connsiteX29" fmla="*/ 7612066 w 12192000"/>
              <a:gd name="connsiteY29" fmla="*/ 211669 h 843657"/>
              <a:gd name="connsiteX30" fmla="*/ 7613197 w 12192000"/>
              <a:gd name="connsiteY30" fmla="*/ 214836 h 843657"/>
              <a:gd name="connsiteX31" fmla="*/ 7624109 w 12192000"/>
              <a:gd name="connsiteY31" fmla="*/ 218987 h 843657"/>
              <a:gd name="connsiteX32" fmla="*/ 7643393 w 12192000"/>
              <a:gd name="connsiteY32" fmla="*/ 228895 h 843657"/>
              <a:gd name="connsiteX33" fmla="*/ 7649074 w 12192000"/>
              <a:gd name="connsiteY33" fmla="*/ 229127 h 843657"/>
              <a:gd name="connsiteX34" fmla="*/ 7681385 w 12192000"/>
              <a:gd name="connsiteY34" fmla="*/ 241546 h 843657"/>
              <a:gd name="connsiteX35" fmla="*/ 7682814 w 12192000"/>
              <a:gd name="connsiteY35" fmla="*/ 240947 h 843657"/>
              <a:gd name="connsiteX36" fmla="*/ 7696214 w 12192000"/>
              <a:gd name="connsiteY36" fmla="*/ 241085 h 843657"/>
              <a:gd name="connsiteX37" fmla="*/ 7819450 w 12192000"/>
              <a:gd name="connsiteY37" fmla="*/ 251097 h 843657"/>
              <a:gd name="connsiteX38" fmla="*/ 7826804 w 12192000"/>
              <a:gd name="connsiteY38" fmla="*/ 253271 h 843657"/>
              <a:gd name="connsiteX39" fmla="*/ 7827179 w 12192000"/>
              <a:gd name="connsiteY39" fmla="*/ 253144 h 843657"/>
              <a:gd name="connsiteX40" fmla="*/ 7835389 w 12192000"/>
              <a:gd name="connsiteY40" fmla="*/ 255095 h 843657"/>
              <a:gd name="connsiteX41" fmla="*/ 7840212 w 12192000"/>
              <a:gd name="connsiteY41" fmla="*/ 257235 h 843657"/>
              <a:gd name="connsiteX42" fmla="*/ 7854477 w 12192000"/>
              <a:gd name="connsiteY42" fmla="*/ 261452 h 843657"/>
              <a:gd name="connsiteX43" fmla="*/ 7925416 w 12192000"/>
              <a:gd name="connsiteY43" fmla="*/ 250871 h 843657"/>
              <a:gd name="connsiteX44" fmla="*/ 8027820 w 12192000"/>
              <a:gd name="connsiteY44" fmla="*/ 237431 h 843657"/>
              <a:gd name="connsiteX45" fmla="*/ 8082003 w 12192000"/>
              <a:gd name="connsiteY45" fmla="*/ 258480 h 843657"/>
              <a:gd name="connsiteX46" fmla="*/ 8258788 w 12192000"/>
              <a:gd name="connsiteY46" fmla="*/ 272192 h 843657"/>
              <a:gd name="connsiteX47" fmla="*/ 8292894 w 12192000"/>
              <a:gd name="connsiteY47" fmla="*/ 269919 h 843657"/>
              <a:gd name="connsiteX48" fmla="*/ 8297864 w 12192000"/>
              <a:gd name="connsiteY48" fmla="*/ 268332 h 843657"/>
              <a:gd name="connsiteX49" fmla="*/ 8304197 w 12192000"/>
              <a:gd name="connsiteY49" fmla="*/ 267834 h 843657"/>
              <a:gd name="connsiteX50" fmla="*/ 8320276 w 12192000"/>
              <a:gd name="connsiteY50" fmla="*/ 270133 h 843657"/>
              <a:gd name="connsiteX51" fmla="*/ 8326122 w 12192000"/>
              <a:gd name="connsiteY51" fmla="*/ 271603 h 843657"/>
              <a:gd name="connsiteX52" fmla="*/ 8335105 w 12192000"/>
              <a:gd name="connsiteY52" fmla="*/ 272466 h 843657"/>
              <a:gd name="connsiteX53" fmla="*/ 8335390 w 12192000"/>
              <a:gd name="connsiteY53" fmla="*/ 272295 h 843657"/>
              <a:gd name="connsiteX54" fmla="*/ 8383421 w 12192000"/>
              <a:gd name="connsiteY54" fmla="*/ 274638 h 843657"/>
              <a:gd name="connsiteX55" fmla="*/ 8443863 w 12192000"/>
              <a:gd name="connsiteY55" fmla="*/ 268710 h 843657"/>
              <a:gd name="connsiteX56" fmla="*/ 8467401 w 12192000"/>
              <a:gd name="connsiteY56" fmla="*/ 267736 h 843657"/>
              <a:gd name="connsiteX57" fmla="*/ 8480310 w 12192000"/>
              <a:gd name="connsiteY57" fmla="*/ 266190 h 843657"/>
              <a:gd name="connsiteX58" fmla="*/ 8481334 w 12192000"/>
              <a:gd name="connsiteY58" fmla="*/ 265430 h 843657"/>
              <a:gd name="connsiteX59" fmla="*/ 8519400 w 12192000"/>
              <a:gd name="connsiteY59" fmla="*/ 273417 h 843657"/>
              <a:gd name="connsiteX60" fmla="*/ 8673416 w 12192000"/>
              <a:gd name="connsiteY60" fmla="*/ 324197 h 843657"/>
              <a:gd name="connsiteX61" fmla="*/ 8915200 w 12192000"/>
              <a:gd name="connsiteY61" fmla="*/ 356781 h 843657"/>
              <a:gd name="connsiteX62" fmla="*/ 9059198 w 12192000"/>
              <a:gd name="connsiteY62" fmla="*/ 364924 h 843657"/>
              <a:gd name="connsiteX63" fmla="*/ 9178845 w 12192000"/>
              <a:gd name="connsiteY63" fmla="*/ 379331 h 843657"/>
              <a:gd name="connsiteX64" fmla="*/ 9291225 w 12192000"/>
              <a:gd name="connsiteY64" fmla="*/ 384156 h 843657"/>
              <a:gd name="connsiteX65" fmla="*/ 9370554 w 12192000"/>
              <a:gd name="connsiteY65" fmla="*/ 395218 h 843657"/>
              <a:gd name="connsiteX66" fmla="*/ 9413541 w 12192000"/>
              <a:gd name="connsiteY66" fmla="*/ 394032 h 843657"/>
              <a:gd name="connsiteX67" fmla="*/ 9457933 w 12192000"/>
              <a:gd name="connsiteY67" fmla="*/ 395525 h 843657"/>
              <a:gd name="connsiteX68" fmla="*/ 9592718 w 12192000"/>
              <a:gd name="connsiteY68" fmla="*/ 403735 h 843657"/>
              <a:gd name="connsiteX69" fmla="*/ 9668575 w 12192000"/>
              <a:gd name="connsiteY69" fmla="*/ 410688 h 843657"/>
              <a:gd name="connsiteX70" fmla="*/ 9715652 w 12192000"/>
              <a:gd name="connsiteY70" fmla="*/ 411123 h 843657"/>
              <a:gd name="connsiteX71" fmla="*/ 9777853 w 12192000"/>
              <a:gd name="connsiteY71" fmla="*/ 400831 h 843657"/>
              <a:gd name="connsiteX72" fmla="*/ 9851249 w 12192000"/>
              <a:gd name="connsiteY72" fmla="*/ 415333 h 843657"/>
              <a:gd name="connsiteX73" fmla="*/ 9976759 w 12192000"/>
              <a:gd name="connsiteY73" fmla="*/ 429768 h 843657"/>
              <a:gd name="connsiteX74" fmla="*/ 10190155 w 12192000"/>
              <a:gd name="connsiteY74" fmla="*/ 473343 h 843657"/>
              <a:gd name="connsiteX75" fmla="*/ 10283621 w 12192000"/>
              <a:gd name="connsiteY75" fmla="*/ 482672 h 843657"/>
              <a:gd name="connsiteX76" fmla="*/ 10363623 w 12192000"/>
              <a:gd name="connsiteY76" fmla="*/ 479281 h 843657"/>
              <a:gd name="connsiteX77" fmla="*/ 10418680 w 12192000"/>
              <a:gd name="connsiteY77" fmla="*/ 481335 h 843657"/>
              <a:gd name="connsiteX78" fmla="*/ 10476232 w 12192000"/>
              <a:gd name="connsiteY78" fmla="*/ 487929 h 843657"/>
              <a:gd name="connsiteX79" fmla="*/ 10477443 w 12192000"/>
              <a:gd name="connsiteY79" fmla="*/ 488348 h 843657"/>
              <a:gd name="connsiteX80" fmla="*/ 10478546 w 12192000"/>
              <a:gd name="connsiteY80" fmla="*/ 484593 h 843657"/>
              <a:gd name="connsiteX81" fmla="*/ 10522544 w 12192000"/>
              <a:gd name="connsiteY81" fmla="*/ 483599 h 843657"/>
              <a:gd name="connsiteX82" fmla="*/ 10525940 w 12192000"/>
              <a:gd name="connsiteY82" fmla="*/ 488575 h 843657"/>
              <a:gd name="connsiteX83" fmla="*/ 10527978 w 12192000"/>
              <a:gd name="connsiteY83" fmla="*/ 487468 h 843657"/>
              <a:gd name="connsiteX84" fmla="*/ 10551856 w 12192000"/>
              <a:gd name="connsiteY84" fmla="*/ 495400 h 843657"/>
              <a:gd name="connsiteX85" fmla="*/ 10651180 w 12192000"/>
              <a:gd name="connsiteY85" fmla="*/ 481776 h 843657"/>
              <a:gd name="connsiteX86" fmla="*/ 10692407 w 12192000"/>
              <a:gd name="connsiteY86" fmla="*/ 479535 h 843657"/>
              <a:gd name="connsiteX87" fmla="*/ 10805173 w 12192000"/>
              <a:gd name="connsiteY87" fmla="*/ 469286 h 843657"/>
              <a:gd name="connsiteX88" fmla="*/ 10918240 w 12192000"/>
              <a:gd name="connsiteY88" fmla="*/ 455873 h 843657"/>
              <a:gd name="connsiteX89" fmla="*/ 10985893 w 12192000"/>
              <a:gd name="connsiteY89" fmla="*/ 430155 h 843657"/>
              <a:gd name="connsiteX90" fmla="*/ 11078762 w 12192000"/>
              <a:gd name="connsiteY90" fmla="*/ 421051 h 843657"/>
              <a:gd name="connsiteX91" fmla="*/ 11113454 w 12192000"/>
              <a:gd name="connsiteY91" fmla="*/ 390853 h 843657"/>
              <a:gd name="connsiteX92" fmla="*/ 11262187 w 12192000"/>
              <a:gd name="connsiteY92" fmla="*/ 378634 h 843657"/>
              <a:gd name="connsiteX93" fmla="*/ 11357725 w 12192000"/>
              <a:gd name="connsiteY93" fmla="*/ 347628 h 843657"/>
              <a:gd name="connsiteX94" fmla="*/ 11514053 w 12192000"/>
              <a:gd name="connsiteY94" fmla="*/ 323566 h 843657"/>
              <a:gd name="connsiteX95" fmla="*/ 11560799 w 12192000"/>
              <a:gd name="connsiteY95" fmla="*/ 310945 h 843657"/>
              <a:gd name="connsiteX96" fmla="*/ 11555095 w 12192000"/>
              <a:gd name="connsiteY96" fmla="*/ 330247 h 843657"/>
              <a:gd name="connsiteX97" fmla="*/ 11601935 w 12192000"/>
              <a:gd name="connsiteY97" fmla="*/ 336765 h 843657"/>
              <a:gd name="connsiteX98" fmla="*/ 11689326 w 12192000"/>
              <a:gd name="connsiteY98" fmla="*/ 303103 h 843657"/>
              <a:gd name="connsiteX99" fmla="*/ 11889311 w 12192000"/>
              <a:gd name="connsiteY99" fmla="*/ 296043 h 843657"/>
              <a:gd name="connsiteX100" fmla="*/ 11894969 w 12192000"/>
              <a:gd name="connsiteY100" fmla="*/ 296953 h 843657"/>
              <a:gd name="connsiteX101" fmla="*/ 11890989 w 12192000"/>
              <a:gd name="connsiteY101" fmla="*/ 298008 h 843657"/>
              <a:gd name="connsiteX102" fmla="*/ 11895904 w 12192000"/>
              <a:gd name="connsiteY102" fmla="*/ 297102 h 843657"/>
              <a:gd name="connsiteX103" fmla="*/ 11894969 w 12192000"/>
              <a:gd name="connsiteY103" fmla="*/ 296953 h 843657"/>
              <a:gd name="connsiteX104" fmla="*/ 11896981 w 12192000"/>
              <a:gd name="connsiteY104" fmla="*/ 296418 h 843657"/>
              <a:gd name="connsiteX105" fmla="*/ 11931533 w 12192000"/>
              <a:gd name="connsiteY105" fmla="*/ 322577 h 843657"/>
              <a:gd name="connsiteX106" fmla="*/ 11970826 w 12192000"/>
              <a:gd name="connsiteY106" fmla="*/ 284547 h 843657"/>
              <a:gd name="connsiteX107" fmla="*/ 11998411 w 12192000"/>
              <a:gd name="connsiteY107" fmla="*/ 275459 h 843657"/>
              <a:gd name="connsiteX108" fmla="*/ 12070284 w 12192000"/>
              <a:gd name="connsiteY108" fmla="*/ 252823 h 843657"/>
              <a:gd name="connsiteX109" fmla="*/ 12149273 w 12192000"/>
              <a:gd name="connsiteY109" fmla="*/ 283340 h 843657"/>
              <a:gd name="connsiteX110" fmla="*/ 12192000 w 12192000"/>
              <a:gd name="connsiteY110" fmla="*/ 293933 h 843657"/>
              <a:gd name="connsiteX111" fmla="*/ 12192000 w 12192000"/>
              <a:gd name="connsiteY111" fmla="*/ 843657 h 843657"/>
              <a:gd name="connsiteX112" fmla="*/ 0 w 12192000"/>
              <a:gd name="connsiteY112" fmla="*/ 843657 h 843657"/>
              <a:gd name="connsiteX113" fmla="*/ 0 w 12192000"/>
              <a:gd name="connsiteY113" fmla="*/ 517671 h 843657"/>
              <a:gd name="connsiteX114" fmla="*/ 62970 w 12192000"/>
              <a:gd name="connsiteY114" fmla="*/ 497349 h 843657"/>
              <a:gd name="connsiteX115" fmla="*/ 163102 w 12192000"/>
              <a:gd name="connsiteY115" fmla="*/ 486965 h 843657"/>
              <a:gd name="connsiteX116" fmla="*/ 327347 w 12192000"/>
              <a:gd name="connsiteY116" fmla="*/ 474218 h 843657"/>
              <a:gd name="connsiteX117" fmla="*/ 616456 w 12192000"/>
              <a:gd name="connsiteY117" fmla="*/ 448171 h 843657"/>
              <a:gd name="connsiteX118" fmla="*/ 805377 w 12192000"/>
              <a:gd name="connsiteY118" fmla="*/ 441830 h 843657"/>
              <a:gd name="connsiteX119" fmla="*/ 937261 w 12192000"/>
              <a:gd name="connsiteY119" fmla="*/ 436268 h 843657"/>
              <a:gd name="connsiteX120" fmla="*/ 1139080 w 12192000"/>
              <a:gd name="connsiteY120" fmla="*/ 358865 h 843657"/>
              <a:gd name="connsiteX121" fmla="*/ 1319302 w 12192000"/>
              <a:gd name="connsiteY121" fmla="*/ 308917 h 843657"/>
              <a:gd name="connsiteX122" fmla="*/ 1385386 w 12192000"/>
              <a:gd name="connsiteY122" fmla="*/ 296402 h 843657"/>
              <a:gd name="connsiteX123" fmla="*/ 1404278 w 12192000"/>
              <a:gd name="connsiteY123" fmla="*/ 282186 h 843657"/>
              <a:gd name="connsiteX124" fmla="*/ 1431509 w 12192000"/>
              <a:gd name="connsiteY124" fmla="*/ 282637 h 843657"/>
              <a:gd name="connsiteX125" fmla="*/ 1479635 w 12192000"/>
              <a:gd name="connsiteY125" fmla="*/ 281452 h 843657"/>
              <a:gd name="connsiteX126" fmla="*/ 1522846 w 12192000"/>
              <a:gd name="connsiteY126" fmla="*/ 286636 h 843657"/>
              <a:gd name="connsiteX127" fmla="*/ 1744857 w 12192000"/>
              <a:gd name="connsiteY127" fmla="*/ 299498 h 843657"/>
              <a:gd name="connsiteX128" fmla="*/ 1800399 w 12192000"/>
              <a:gd name="connsiteY128" fmla="*/ 286471 h 843657"/>
              <a:gd name="connsiteX129" fmla="*/ 1829679 w 12192000"/>
              <a:gd name="connsiteY129" fmla="*/ 279899 h 843657"/>
              <a:gd name="connsiteX130" fmla="*/ 1848467 w 12192000"/>
              <a:gd name="connsiteY130" fmla="*/ 280085 h 843657"/>
              <a:gd name="connsiteX131" fmla="*/ 1919990 w 12192000"/>
              <a:gd name="connsiteY131" fmla="*/ 280551 h 843657"/>
              <a:gd name="connsiteX132" fmla="*/ 1947318 w 12192000"/>
              <a:gd name="connsiteY132" fmla="*/ 275157 h 843657"/>
              <a:gd name="connsiteX133" fmla="*/ 2052662 w 12192000"/>
              <a:gd name="connsiteY133" fmla="*/ 260377 h 843657"/>
              <a:gd name="connsiteX134" fmla="*/ 2142850 w 12192000"/>
              <a:gd name="connsiteY134" fmla="*/ 253103 h 843657"/>
              <a:gd name="connsiteX135" fmla="*/ 2207849 w 12192000"/>
              <a:gd name="connsiteY135" fmla="*/ 271590 h 843657"/>
              <a:gd name="connsiteX136" fmla="*/ 2213757 w 12192000"/>
              <a:gd name="connsiteY136" fmla="*/ 267429 h 843657"/>
              <a:gd name="connsiteX137" fmla="*/ 2258954 w 12192000"/>
              <a:gd name="connsiteY137" fmla="*/ 268589 h 843657"/>
              <a:gd name="connsiteX138" fmla="*/ 2416183 w 12192000"/>
              <a:gd name="connsiteY138" fmla="*/ 301325 h 843657"/>
              <a:gd name="connsiteX139" fmla="*/ 2504536 w 12192000"/>
              <a:gd name="connsiteY139" fmla="*/ 302799 h 843657"/>
              <a:gd name="connsiteX140" fmla="*/ 2536071 w 12192000"/>
              <a:gd name="connsiteY140" fmla="*/ 298698 h 843657"/>
              <a:gd name="connsiteX141" fmla="*/ 2588893 w 12192000"/>
              <a:gd name="connsiteY141" fmla="*/ 292112 h 843657"/>
              <a:gd name="connsiteX142" fmla="*/ 2628809 w 12192000"/>
              <a:gd name="connsiteY142" fmla="*/ 275805 h 843657"/>
              <a:gd name="connsiteX143" fmla="*/ 2672807 w 12192000"/>
              <a:gd name="connsiteY143" fmla="*/ 274811 h 843657"/>
              <a:gd name="connsiteX144" fmla="*/ 2682466 w 12192000"/>
              <a:gd name="connsiteY144" fmla="*/ 289307 h 843657"/>
              <a:gd name="connsiteX145" fmla="*/ 2801443 w 12192000"/>
              <a:gd name="connsiteY145" fmla="*/ 272988 h 843657"/>
              <a:gd name="connsiteX146" fmla="*/ 2842670 w 12192000"/>
              <a:gd name="connsiteY146" fmla="*/ 270747 h 843657"/>
              <a:gd name="connsiteX147" fmla="*/ 2955436 w 12192000"/>
              <a:gd name="connsiteY147" fmla="*/ 260498 h 843657"/>
              <a:gd name="connsiteX148" fmla="*/ 3068503 w 12192000"/>
              <a:gd name="connsiteY148" fmla="*/ 247085 h 843657"/>
              <a:gd name="connsiteX149" fmla="*/ 3136157 w 12192000"/>
              <a:gd name="connsiteY149" fmla="*/ 221367 h 843657"/>
              <a:gd name="connsiteX150" fmla="*/ 3229025 w 12192000"/>
              <a:gd name="connsiteY150" fmla="*/ 212263 h 843657"/>
              <a:gd name="connsiteX151" fmla="*/ 3263717 w 12192000"/>
              <a:gd name="connsiteY151" fmla="*/ 182064 h 843657"/>
              <a:gd name="connsiteX152" fmla="*/ 3412450 w 12192000"/>
              <a:gd name="connsiteY152" fmla="*/ 169845 h 843657"/>
              <a:gd name="connsiteX153" fmla="*/ 3507988 w 12192000"/>
              <a:gd name="connsiteY153" fmla="*/ 138840 h 843657"/>
              <a:gd name="connsiteX154" fmla="*/ 3664316 w 12192000"/>
              <a:gd name="connsiteY154" fmla="*/ 114777 h 843657"/>
              <a:gd name="connsiteX155" fmla="*/ 3711062 w 12192000"/>
              <a:gd name="connsiteY155" fmla="*/ 102156 h 843657"/>
              <a:gd name="connsiteX156" fmla="*/ 3705359 w 12192000"/>
              <a:gd name="connsiteY156" fmla="*/ 121458 h 843657"/>
              <a:gd name="connsiteX157" fmla="*/ 3752198 w 12192000"/>
              <a:gd name="connsiteY157" fmla="*/ 127977 h 843657"/>
              <a:gd name="connsiteX158" fmla="*/ 3839589 w 12192000"/>
              <a:gd name="connsiteY158" fmla="*/ 94314 h 843657"/>
              <a:gd name="connsiteX159" fmla="*/ 4039575 w 12192000"/>
              <a:gd name="connsiteY159" fmla="*/ 87255 h 843657"/>
              <a:gd name="connsiteX160" fmla="*/ 4045232 w 12192000"/>
              <a:gd name="connsiteY160" fmla="*/ 88164 h 843657"/>
              <a:gd name="connsiteX161" fmla="*/ 4041253 w 12192000"/>
              <a:gd name="connsiteY161" fmla="*/ 89220 h 843657"/>
              <a:gd name="connsiteX162" fmla="*/ 4046168 w 12192000"/>
              <a:gd name="connsiteY162" fmla="*/ 88314 h 843657"/>
              <a:gd name="connsiteX163" fmla="*/ 4045232 w 12192000"/>
              <a:gd name="connsiteY163" fmla="*/ 88164 h 843657"/>
              <a:gd name="connsiteX164" fmla="*/ 4047244 w 12192000"/>
              <a:gd name="connsiteY164" fmla="*/ 87630 h 843657"/>
              <a:gd name="connsiteX165" fmla="*/ 4081797 w 12192000"/>
              <a:gd name="connsiteY165" fmla="*/ 113788 h 843657"/>
              <a:gd name="connsiteX166" fmla="*/ 4121089 w 12192000"/>
              <a:gd name="connsiteY166" fmla="*/ 75758 h 843657"/>
              <a:gd name="connsiteX167" fmla="*/ 4148674 w 12192000"/>
              <a:gd name="connsiteY167" fmla="*/ 66671 h 843657"/>
              <a:gd name="connsiteX168" fmla="*/ 4220548 w 12192000"/>
              <a:gd name="connsiteY168" fmla="*/ 44035 h 843657"/>
              <a:gd name="connsiteX169" fmla="*/ 4354249 w 12192000"/>
              <a:gd name="connsiteY169" fmla="*/ 88116 h 843657"/>
              <a:gd name="connsiteX170" fmla="*/ 4549237 w 12192000"/>
              <a:gd name="connsiteY170" fmla="*/ 79806 h 843657"/>
              <a:gd name="connsiteX171" fmla="*/ 4796679 w 12192000"/>
              <a:gd name="connsiteY171" fmla="*/ 108111 h 843657"/>
              <a:gd name="connsiteX172" fmla="*/ 4928657 w 12192000"/>
              <a:gd name="connsiteY172" fmla="*/ 111604 h 843657"/>
              <a:gd name="connsiteX173" fmla="*/ 5136768 w 12192000"/>
              <a:gd name="connsiteY173" fmla="*/ 48267 h 843657"/>
              <a:gd name="connsiteX174" fmla="*/ 5320899 w 12192000"/>
              <a:gd name="connsiteY174" fmla="*/ 10821 h 843657"/>
              <a:gd name="connsiteX175" fmla="*/ 5427496 w 12192000"/>
              <a:gd name="connsiteY175" fmla="*/ 48 h 843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843657">
                <a:moveTo>
                  <a:pt x="5427496" y="48"/>
                </a:moveTo>
                <a:cubicBezTo>
                  <a:pt x="5539522" y="-1167"/>
                  <a:pt x="5660629" y="21238"/>
                  <a:pt x="5725893" y="21789"/>
                </a:cubicBezTo>
                <a:cubicBezTo>
                  <a:pt x="5728883" y="21092"/>
                  <a:pt x="5807017" y="20526"/>
                  <a:pt x="5843016" y="15229"/>
                </a:cubicBezTo>
                <a:lnTo>
                  <a:pt x="5846849" y="32983"/>
                </a:lnTo>
                <a:lnTo>
                  <a:pt x="5899818" y="25502"/>
                </a:lnTo>
                <a:cubicBezTo>
                  <a:pt x="5978576" y="29224"/>
                  <a:pt x="5979762" y="33846"/>
                  <a:pt x="6034990" y="39501"/>
                </a:cubicBezTo>
                <a:cubicBezTo>
                  <a:pt x="6090217" y="45155"/>
                  <a:pt x="6180985" y="52604"/>
                  <a:pt x="6231181" y="59432"/>
                </a:cubicBezTo>
                <a:cubicBezTo>
                  <a:pt x="6281376" y="66260"/>
                  <a:pt x="6255083" y="72671"/>
                  <a:pt x="6336161" y="80469"/>
                </a:cubicBezTo>
                <a:cubicBezTo>
                  <a:pt x="6367899" y="78809"/>
                  <a:pt x="6388398" y="79505"/>
                  <a:pt x="6424286" y="80202"/>
                </a:cubicBezTo>
                <a:lnTo>
                  <a:pt x="6498206" y="88921"/>
                </a:lnTo>
                <a:cubicBezTo>
                  <a:pt x="6511924" y="88197"/>
                  <a:pt x="6519540" y="89722"/>
                  <a:pt x="6524438" y="92235"/>
                </a:cubicBezTo>
                <a:lnTo>
                  <a:pt x="6528543" y="96055"/>
                </a:lnTo>
                <a:lnTo>
                  <a:pt x="6550787" y="79748"/>
                </a:lnTo>
                <a:lnTo>
                  <a:pt x="6638443" y="117301"/>
                </a:lnTo>
                <a:lnTo>
                  <a:pt x="6639771" y="116273"/>
                </a:lnTo>
                <a:cubicBezTo>
                  <a:pt x="6661612" y="112323"/>
                  <a:pt x="6702466" y="111534"/>
                  <a:pt x="6733110" y="109431"/>
                </a:cubicBezTo>
                <a:cubicBezTo>
                  <a:pt x="6750270" y="113134"/>
                  <a:pt x="6804803" y="100717"/>
                  <a:pt x="6823638" y="103653"/>
                </a:cubicBezTo>
                <a:lnTo>
                  <a:pt x="6834898" y="105044"/>
                </a:lnTo>
                <a:lnTo>
                  <a:pt x="6835271" y="104811"/>
                </a:lnTo>
                <a:cubicBezTo>
                  <a:pt x="6838034" y="104559"/>
                  <a:pt x="6841861" y="104809"/>
                  <a:pt x="6847445" y="105763"/>
                </a:cubicBezTo>
                <a:lnTo>
                  <a:pt x="6855429" y="107584"/>
                </a:lnTo>
                <a:lnTo>
                  <a:pt x="6923302" y="131290"/>
                </a:lnTo>
                <a:lnTo>
                  <a:pt x="7046891" y="109264"/>
                </a:lnTo>
                <a:cubicBezTo>
                  <a:pt x="7109198" y="115376"/>
                  <a:pt x="7163425" y="116966"/>
                  <a:pt x="7233811" y="127598"/>
                </a:cubicBezTo>
                <a:cubicBezTo>
                  <a:pt x="7295557" y="125883"/>
                  <a:pt x="7306408" y="101921"/>
                  <a:pt x="7371301" y="118421"/>
                </a:cubicBezTo>
                <a:cubicBezTo>
                  <a:pt x="7428238" y="129077"/>
                  <a:pt x="7510607" y="192508"/>
                  <a:pt x="7574701" y="190435"/>
                </a:cubicBezTo>
                <a:cubicBezTo>
                  <a:pt x="7575517" y="193901"/>
                  <a:pt x="7577730" y="196953"/>
                  <a:pt x="7580910" y="199699"/>
                </a:cubicBezTo>
                <a:lnTo>
                  <a:pt x="7592267" y="206716"/>
                </a:lnTo>
                <a:lnTo>
                  <a:pt x="7594969" y="206552"/>
                </a:lnTo>
                <a:cubicBezTo>
                  <a:pt x="7605059" y="207466"/>
                  <a:pt x="7609760" y="209355"/>
                  <a:pt x="7612066" y="211669"/>
                </a:cubicBezTo>
                <a:lnTo>
                  <a:pt x="7613197" y="214836"/>
                </a:lnTo>
                <a:lnTo>
                  <a:pt x="7624109" y="218987"/>
                </a:lnTo>
                <a:lnTo>
                  <a:pt x="7643393" y="228895"/>
                </a:lnTo>
                <a:lnTo>
                  <a:pt x="7649074" y="229127"/>
                </a:lnTo>
                <a:lnTo>
                  <a:pt x="7681385" y="241546"/>
                </a:lnTo>
                <a:lnTo>
                  <a:pt x="7682814" y="240947"/>
                </a:lnTo>
                <a:cubicBezTo>
                  <a:pt x="7686754" y="239889"/>
                  <a:pt x="7691050" y="239641"/>
                  <a:pt x="7696214" y="241085"/>
                </a:cubicBezTo>
                <a:lnTo>
                  <a:pt x="7819450" y="251097"/>
                </a:lnTo>
                <a:lnTo>
                  <a:pt x="7826804" y="253271"/>
                </a:lnTo>
                <a:lnTo>
                  <a:pt x="7827179" y="253144"/>
                </a:lnTo>
                <a:cubicBezTo>
                  <a:pt x="7829262" y="253251"/>
                  <a:pt x="7831866" y="253829"/>
                  <a:pt x="7835389" y="255095"/>
                </a:cubicBezTo>
                <a:lnTo>
                  <a:pt x="7840212" y="257235"/>
                </a:lnTo>
                <a:lnTo>
                  <a:pt x="7854477" y="261452"/>
                </a:lnTo>
                <a:lnTo>
                  <a:pt x="7925416" y="250871"/>
                </a:lnTo>
                <a:cubicBezTo>
                  <a:pt x="7968549" y="254776"/>
                  <a:pt x="7991532" y="223503"/>
                  <a:pt x="8027820" y="237431"/>
                </a:cubicBezTo>
                <a:cubicBezTo>
                  <a:pt x="8068225" y="241026"/>
                  <a:pt x="8049335" y="250837"/>
                  <a:pt x="8082003" y="258480"/>
                </a:cubicBezTo>
                <a:cubicBezTo>
                  <a:pt x="8118911" y="261016"/>
                  <a:pt x="8227791" y="271465"/>
                  <a:pt x="8258788" y="272192"/>
                </a:cubicBezTo>
                <a:cubicBezTo>
                  <a:pt x="8285356" y="257871"/>
                  <a:pt x="8284528" y="264250"/>
                  <a:pt x="8292894" y="269919"/>
                </a:cubicBezTo>
                <a:lnTo>
                  <a:pt x="8297864" y="268332"/>
                </a:lnTo>
                <a:lnTo>
                  <a:pt x="8304197" y="267834"/>
                </a:lnTo>
                <a:lnTo>
                  <a:pt x="8320276" y="270133"/>
                </a:lnTo>
                <a:lnTo>
                  <a:pt x="8326122" y="271603"/>
                </a:lnTo>
                <a:cubicBezTo>
                  <a:pt x="8330224" y="272389"/>
                  <a:pt x="8333047" y="272623"/>
                  <a:pt x="8335105" y="272466"/>
                </a:cubicBezTo>
                <a:lnTo>
                  <a:pt x="8335390" y="272295"/>
                </a:lnTo>
                <a:lnTo>
                  <a:pt x="8383421" y="274638"/>
                </a:lnTo>
                <a:cubicBezTo>
                  <a:pt x="8398105" y="264966"/>
                  <a:pt x="8442440" y="289516"/>
                  <a:pt x="8443863" y="268710"/>
                </a:cubicBezTo>
                <a:cubicBezTo>
                  <a:pt x="8461029" y="272153"/>
                  <a:pt x="8468950" y="281627"/>
                  <a:pt x="8467401" y="267736"/>
                </a:cubicBezTo>
                <a:cubicBezTo>
                  <a:pt x="8473175" y="268487"/>
                  <a:pt x="8477144" y="267709"/>
                  <a:pt x="8480310" y="266190"/>
                </a:cubicBezTo>
                <a:lnTo>
                  <a:pt x="8481334" y="265430"/>
                </a:lnTo>
                <a:lnTo>
                  <a:pt x="8519400" y="273417"/>
                </a:lnTo>
                <a:lnTo>
                  <a:pt x="8673416" y="324197"/>
                </a:lnTo>
                <a:cubicBezTo>
                  <a:pt x="8745894" y="327976"/>
                  <a:pt x="8849559" y="346603"/>
                  <a:pt x="8915200" y="356781"/>
                </a:cubicBezTo>
                <a:cubicBezTo>
                  <a:pt x="8932755" y="365773"/>
                  <a:pt x="9005876" y="371758"/>
                  <a:pt x="9059198" y="364924"/>
                </a:cubicBezTo>
                <a:lnTo>
                  <a:pt x="9178845" y="379331"/>
                </a:lnTo>
                <a:cubicBezTo>
                  <a:pt x="9219852" y="386336"/>
                  <a:pt x="9250133" y="384055"/>
                  <a:pt x="9291225" y="384156"/>
                </a:cubicBezTo>
                <a:cubicBezTo>
                  <a:pt x="9315636" y="387667"/>
                  <a:pt x="9329719" y="388016"/>
                  <a:pt x="9370554" y="395218"/>
                </a:cubicBezTo>
                <a:cubicBezTo>
                  <a:pt x="9378187" y="394560"/>
                  <a:pt x="9405932" y="395507"/>
                  <a:pt x="9413541" y="394032"/>
                </a:cubicBezTo>
                <a:lnTo>
                  <a:pt x="9457933" y="395525"/>
                </a:lnTo>
                <a:lnTo>
                  <a:pt x="9592718" y="403735"/>
                </a:lnTo>
                <a:cubicBezTo>
                  <a:pt x="9606379" y="409007"/>
                  <a:pt x="9655291" y="415471"/>
                  <a:pt x="9668575" y="410688"/>
                </a:cubicBezTo>
                <a:cubicBezTo>
                  <a:pt x="9679602" y="410798"/>
                  <a:pt x="9706602" y="416975"/>
                  <a:pt x="9715652" y="411123"/>
                </a:cubicBezTo>
                <a:cubicBezTo>
                  <a:pt x="9741103" y="416170"/>
                  <a:pt x="9768395" y="403710"/>
                  <a:pt x="9777853" y="400831"/>
                </a:cubicBezTo>
                <a:cubicBezTo>
                  <a:pt x="9805740" y="393796"/>
                  <a:pt x="9827401" y="416417"/>
                  <a:pt x="9851249" y="415333"/>
                </a:cubicBezTo>
                <a:cubicBezTo>
                  <a:pt x="9890629" y="418769"/>
                  <a:pt x="9948551" y="426335"/>
                  <a:pt x="9976759" y="429768"/>
                </a:cubicBezTo>
                <a:cubicBezTo>
                  <a:pt x="10039303" y="440942"/>
                  <a:pt x="10139010" y="464526"/>
                  <a:pt x="10190155" y="473343"/>
                </a:cubicBezTo>
                <a:cubicBezTo>
                  <a:pt x="10247801" y="482478"/>
                  <a:pt x="10217837" y="456410"/>
                  <a:pt x="10283621" y="482672"/>
                </a:cubicBezTo>
                <a:cubicBezTo>
                  <a:pt x="10314609" y="484053"/>
                  <a:pt x="10340423" y="481075"/>
                  <a:pt x="10363623" y="479281"/>
                </a:cubicBezTo>
                <a:cubicBezTo>
                  <a:pt x="10362575" y="468594"/>
                  <a:pt x="10390200" y="481546"/>
                  <a:pt x="10418680" y="481335"/>
                </a:cubicBezTo>
                <a:cubicBezTo>
                  <a:pt x="10435371" y="482382"/>
                  <a:pt x="10458706" y="485335"/>
                  <a:pt x="10476232" y="487929"/>
                </a:cubicBezTo>
                <a:lnTo>
                  <a:pt x="10477443" y="488348"/>
                </a:lnTo>
                <a:lnTo>
                  <a:pt x="10478546" y="484593"/>
                </a:lnTo>
                <a:cubicBezTo>
                  <a:pt x="10496869" y="473932"/>
                  <a:pt x="10504440" y="492791"/>
                  <a:pt x="10522544" y="483599"/>
                </a:cubicBezTo>
                <a:lnTo>
                  <a:pt x="10525940" y="488575"/>
                </a:lnTo>
                <a:lnTo>
                  <a:pt x="10527978" y="487468"/>
                </a:lnTo>
                <a:lnTo>
                  <a:pt x="10551856" y="495400"/>
                </a:lnTo>
                <a:lnTo>
                  <a:pt x="10651180" y="481776"/>
                </a:lnTo>
                <a:cubicBezTo>
                  <a:pt x="10666635" y="489439"/>
                  <a:pt x="10679569" y="486219"/>
                  <a:pt x="10692407" y="479535"/>
                </a:cubicBezTo>
                <a:cubicBezTo>
                  <a:pt x="10729215" y="482326"/>
                  <a:pt x="10763453" y="472539"/>
                  <a:pt x="10805173" y="469286"/>
                </a:cubicBezTo>
                <a:cubicBezTo>
                  <a:pt x="10849593" y="478609"/>
                  <a:pt x="10873661" y="459268"/>
                  <a:pt x="10918240" y="455873"/>
                </a:cubicBezTo>
                <a:cubicBezTo>
                  <a:pt x="10961126" y="475397"/>
                  <a:pt x="10948597" y="428686"/>
                  <a:pt x="10985893" y="430155"/>
                </a:cubicBezTo>
                <a:cubicBezTo>
                  <a:pt x="11045792" y="447988"/>
                  <a:pt x="10985190" y="414687"/>
                  <a:pt x="11078762" y="421051"/>
                </a:cubicBezTo>
                <a:cubicBezTo>
                  <a:pt x="11083925" y="424015"/>
                  <a:pt x="11114482" y="394913"/>
                  <a:pt x="11113454" y="390853"/>
                </a:cubicBezTo>
                <a:cubicBezTo>
                  <a:pt x="11133947" y="392405"/>
                  <a:pt x="11233066" y="373732"/>
                  <a:pt x="11262187" y="378634"/>
                </a:cubicBezTo>
                <a:cubicBezTo>
                  <a:pt x="11320092" y="367389"/>
                  <a:pt x="11316005" y="350805"/>
                  <a:pt x="11357725" y="347628"/>
                </a:cubicBezTo>
                <a:cubicBezTo>
                  <a:pt x="11394272" y="337523"/>
                  <a:pt x="11451549" y="336224"/>
                  <a:pt x="11514053" y="323566"/>
                </a:cubicBezTo>
                <a:lnTo>
                  <a:pt x="11560799" y="310945"/>
                </a:lnTo>
                <a:lnTo>
                  <a:pt x="11555095" y="330247"/>
                </a:lnTo>
                <a:cubicBezTo>
                  <a:pt x="11570115" y="329566"/>
                  <a:pt x="11599314" y="335563"/>
                  <a:pt x="11601935" y="336765"/>
                </a:cubicBezTo>
                <a:cubicBezTo>
                  <a:pt x="11636102" y="339048"/>
                  <a:pt x="11641430" y="309890"/>
                  <a:pt x="11689326" y="303103"/>
                </a:cubicBezTo>
                <a:cubicBezTo>
                  <a:pt x="11737222" y="296316"/>
                  <a:pt x="11853888" y="301002"/>
                  <a:pt x="11889311" y="296043"/>
                </a:cubicBezTo>
                <a:lnTo>
                  <a:pt x="11894969" y="296953"/>
                </a:lnTo>
                <a:lnTo>
                  <a:pt x="11890989" y="298008"/>
                </a:lnTo>
                <a:cubicBezTo>
                  <a:pt x="11892055" y="297992"/>
                  <a:pt x="11894939" y="297561"/>
                  <a:pt x="11895904" y="297102"/>
                </a:cubicBezTo>
                <a:lnTo>
                  <a:pt x="11894969" y="296953"/>
                </a:lnTo>
                <a:lnTo>
                  <a:pt x="11896981" y="296418"/>
                </a:lnTo>
                <a:cubicBezTo>
                  <a:pt x="11903286" y="295212"/>
                  <a:pt x="11910383" y="325786"/>
                  <a:pt x="11931533" y="322577"/>
                </a:cubicBezTo>
                <a:cubicBezTo>
                  <a:pt x="11942379" y="322584"/>
                  <a:pt x="11958231" y="288015"/>
                  <a:pt x="11970826" y="284547"/>
                </a:cubicBezTo>
                <a:lnTo>
                  <a:pt x="11998411" y="275459"/>
                </a:lnTo>
                <a:cubicBezTo>
                  <a:pt x="12014431" y="274432"/>
                  <a:pt x="12054264" y="253851"/>
                  <a:pt x="12070284" y="252823"/>
                </a:cubicBezTo>
                <a:cubicBezTo>
                  <a:pt x="12101953" y="269774"/>
                  <a:pt x="12127636" y="277970"/>
                  <a:pt x="12149273" y="283340"/>
                </a:cubicBezTo>
                <a:lnTo>
                  <a:pt x="12192000" y="293933"/>
                </a:lnTo>
                <a:lnTo>
                  <a:pt x="12192000" y="843657"/>
                </a:lnTo>
                <a:lnTo>
                  <a:pt x="0" y="843657"/>
                </a:lnTo>
                <a:lnTo>
                  <a:pt x="0" y="517671"/>
                </a:lnTo>
                <a:lnTo>
                  <a:pt x="62970" y="497349"/>
                </a:lnTo>
                <a:cubicBezTo>
                  <a:pt x="96818" y="489349"/>
                  <a:pt x="130274" y="485131"/>
                  <a:pt x="163102" y="486965"/>
                </a:cubicBezTo>
                <a:cubicBezTo>
                  <a:pt x="229273" y="516421"/>
                  <a:pt x="295464" y="465077"/>
                  <a:pt x="327347" y="474218"/>
                </a:cubicBezTo>
                <a:cubicBezTo>
                  <a:pt x="398278" y="461559"/>
                  <a:pt x="524389" y="465494"/>
                  <a:pt x="616456" y="448171"/>
                </a:cubicBezTo>
                <a:cubicBezTo>
                  <a:pt x="689761" y="448930"/>
                  <a:pt x="725233" y="436443"/>
                  <a:pt x="805377" y="441830"/>
                </a:cubicBezTo>
                <a:cubicBezTo>
                  <a:pt x="856514" y="450042"/>
                  <a:pt x="903636" y="447034"/>
                  <a:pt x="937261" y="436268"/>
                </a:cubicBezTo>
                <a:cubicBezTo>
                  <a:pt x="984382" y="427633"/>
                  <a:pt x="1086871" y="383843"/>
                  <a:pt x="1139080" y="358865"/>
                </a:cubicBezTo>
                <a:cubicBezTo>
                  <a:pt x="1171293" y="330806"/>
                  <a:pt x="1269341" y="356187"/>
                  <a:pt x="1319302" y="308917"/>
                </a:cubicBezTo>
                <a:cubicBezTo>
                  <a:pt x="1351293" y="315381"/>
                  <a:pt x="1370639" y="306651"/>
                  <a:pt x="1385386" y="296402"/>
                </a:cubicBezTo>
                <a:lnTo>
                  <a:pt x="1404278" y="282186"/>
                </a:lnTo>
                <a:lnTo>
                  <a:pt x="1431509" y="282637"/>
                </a:lnTo>
                <a:lnTo>
                  <a:pt x="1479635" y="281452"/>
                </a:lnTo>
                <a:lnTo>
                  <a:pt x="1522846" y="286636"/>
                </a:lnTo>
                <a:cubicBezTo>
                  <a:pt x="1607746" y="295741"/>
                  <a:pt x="1658262" y="297408"/>
                  <a:pt x="1744857" y="299498"/>
                </a:cubicBezTo>
                <a:cubicBezTo>
                  <a:pt x="1746802" y="298898"/>
                  <a:pt x="1772794" y="292779"/>
                  <a:pt x="1800399" y="286471"/>
                </a:cubicBezTo>
                <a:lnTo>
                  <a:pt x="1829679" y="279899"/>
                </a:lnTo>
                <a:lnTo>
                  <a:pt x="1848467" y="280085"/>
                </a:lnTo>
                <a:cubicBezTo>
                  <a:pt x="1862541" y="284929"/>
                  <a:pt x="1909246" y="287572"/>
                  <a:pt x="1919990" y="280551"/>
                </a:cubicBezTo>
                <a:cubicBezTo>
                  <a:pt x="1930120" y="279552"/>
                  <a:pt x="1940770" y="283009"/>
                  <a:pt x="1947318" y="275157"/>
                </a:cubicBezTo>
                <a:cubicBezTo>
                  <a:pt x="1969430" y="271795"/>
                  <a:pt x="2020074" y="264052"/>
                  <a:pt x="2052662" y="260377"/>
                </a:cubicBezTo>
                <a:cubicBezTo>
                  <a:pt x="2069011" y="271949"/>
                  <a:pt x="2098031" y="252728"/>
                  <a:pt x="2142850" y="253103"/>
                </a:cubicBezTo>
                <a:cubicBezTo>
                  <a:pt x="2160684" y="266415"/>
                  <a:pt x="2173071" y="253191"/>
                  <a:pt x="2207849" y="271590"/>
                </a:cubicBezTo>
                <a:cubicBezTo>
                  <a:pt x="2209481" y="270048"/>
                  <a:pt x="2211471" y="268648"/>
                  <a:pt x="2213757" y="267429"/>
                </a:cubicBezTo>
                <a:cubicBezTo>
                  <a:pt x="2227043" y="260354"/>
                  <a:pt x="2247279" y="260873"/>
                  <a:pt x="2258954" y="268589"/>
                </a:cubicBezTo>
                <a:cubicBezTo>
                  <a:pt x="2314759" y="293598"/>
                  <a:pt x="2367284" y="294725"/>
                  <a:pt x="2416183" y="301325"/>
                </a:cubicBezTo>
                <a:cubicBezTo>
                  <a:pt x="2471682" y="306236"/>
                  <a:pt x="2436502" y="278448"/>
                  <a:pt x="2504536" y="302799"/>
                </a:cubicBezTo>
                <a:cubicBezTo>
                  <a:pt x="2512619" y="293910"/>
                  <a:pt x="2521472" y="293787"/>
                  <a:pt x="2536071" y="298698"/>
                </a:cubicBezTo>
                <a:cubicBezTo>
                  <a:pt x="2563080" y="300400"/>
                  <a:pt x="2562424" y="277303"/>
                  <a:pt x="2588893" y="292112"/>
                </a:cubicBezTo>
                <a:cubicBezTo>
                  <a:pt x="2584764" y="279571"/>
                  <a:pt x="2640519" y="289099"/>
                  <a:pt x="2628809" y="275805"/>
                </a:cubicBezTo>
                <a:cubicBezTo>
                  <a:pt x="2647132" y="265144"/>
                  <a:pt x="2654703" y="284003"/>
                  <a:pt x="2672807" y="274811"/>
                </a:cubicBezTo>
                <a:cubicBezTo>
                  <a:pt x="2692689" y="273207"/>
                  <a:pt x="2660665" y="287642"/>
                  <a:pt x="2682466" y="289307"/>
                </a:cubicBezTo>
                <a:lnTo>
                  <a:pt x="2801443" y="272988"/>
                </a:lnTo>
                <a:cubicBezTo>
                  <a:pt x="2816898" y="280651"/>
                  <a:pt x="2829832" y="277431"/>
                  <a:pt x="2842670" y="270747"/>
                </a:cubicBezTo>
                <a:cubicBezTo>
                  <a:pt x="2879478" y="273538"/>
                  <a:pt x="2913716" y="263751"/>
                  <a:pt x="2955436" y="260498"/>
                </a:cubicBezTo>
                <a:cubicBezTo>
                  <a:pt x="2999857" y="269821"/>
                  <a:pt x="3023924" y="250480"/>
                  <a:pt x="3068503" y="247085"/>
                </a:cubicBezTo>
                <a:cubicBezTo>
                  <a:pt x="3111389" y="266609"/>
                  <a:pt x="3098860" y="219898"/>
                  <a:pt x="3136157" y="221367"/>
                </a:cubicBezTo>
                <a:cubicBezTo>
                  <a:pt x="3196055" y="239200"/>
                  <a:pt x="3135454" y="205899"/>
                  <a:pt x="3229025" y="212263"/>
                </a:cubicBezTo>
                <a:cubicBezTo>
                  <a:pt x="3234188" y="215227"/>
                  <a:pt x="3264745" y="186124"/>
                  <a:pt x="3263717" y="182064"/>
                </a:cubicBezTo>
                <a:cubicBezTo>
                  <a:pt x="3284210" y="183616"/>
                  <a:pt x="3383330" y="164943"/>
                  <a:pt x="3412450" y="169845"/>
                </a:cubicBezTo>
                <a:cubicBezTo>
                  <a:pt x="3470355" y="158600"/>
                  <a:pt x="3466269" y="142016"/>
                  <a:pt x="3507988" y="138840"/>
                </a:cubicBezTo>
                <a:cubicBezTo>
                  <a:pt x="3544535" y="128734"/>
                  <a:pt x="3601812" y="127435"/>
                  <a:pt x="3664316" y="114777"/>
                </a:cubicBezTo>
                <a:lnTo>
                  <a:pt x="3711062" y="102156"/>
                </a:lnTo>
                <a:lnTo>
                  <a:pt x="3705359" y="121458"/>
                </a:lnTo>
                <a:cubicBezTo>
                  <a:pt x="3720379" y="120778"/>
                  <a:pt x="3749577" y="126775"/>
                  <a:pt x="3752198" y="127977"/>
                </a:cubicBezTo>
                <a:cubicBezTo>
                  <a:pt x="3786365" y="130259"/>
                  <a:pt x="3791694" y="101101"/>
                  <a:pt x="3839589" y="94314"/>
                </a:cubicBezTo>
                <a:cubicBezTo>
                  <a:pt x="3887485" y="87527"/>
                  <a:pt x="4004152" y="92214"/>
                  <a:pt x="4039575" y="87255"/>
                </a:cubicBezTo>
                <a:lnTo>
                  <a:pt x="4045232" y="88164"/>
                </a:lnTo>
                <a:lnTo>
                  <a:pt x="4041253" y="89220"/>
                </a:lnTo>
                <a:cubicBezTo>
                  <a:pt x="4042318" y="89204"/>
                  <a:pt x="4045202" y="88772"/>
                  <a:pt x="4046168" y="88314"/>
                </a:cubicBezTo>
                <a:lnTo>
                  <a:pt x="4045232" y="88164"/>
                </a:lnTo>
                <a:lnTo>
                  <a:pt x="4047244" y="87630"/>
                </a:lnTo>
                <a:cubicBezTo>
                  <a:pt x="4053549" y="86424"/>
                  <a:pt x="4060647" y="116997"/>
                  <a:pt x="4081797" y="113788"/>
                </a:cubicBezTo>
                <a:cubicBezTo>
                  <a:pt x="4092642" y="113795"/>
                  <a:pt x="4108495" y="79226"/>
                  <a:pt x="4121089" y="75758"/>
                </a:cubicBezTo>
                <a:lnTo>
                  <a:pt x="4148674" y="66671"/>
                </a:lnTo>
                <a:cubicBezTo>
                  <a:pt x="4164695" y="65643"/>
                  <a:pt x="4204528" y="45062"/>
                  <a:pt x="4220548" y="44035"/>
                </a:cubicBezTo>
                <a:cubicBezTo>
                  <a:pt x="4283885" y="77935"/>
                  <a:pt x="4323280" y="76818"/>
                  <a:pt x="4354249" y="88116"/>
                </a:cubicBezTo>
                <a:cubicBezTo>
                  <a:pt x="4424521" y="97907"/>
                  <a:pt x="4455906" y="90768"/>
                  <a:pt x="4549237" y="79806"/>
                </a:cubicBezTo>
                <a:cubicBezTo>
                  <a:pt x="4622250" y="85587"/>
                  <a:pt x="4717263" y="97250"/>
                  <a:pt x="4796679" y="108111"/>
                </a:cubicBezTo>
                <a:cubicBezTo>
                  <a:pt x="4846927" y="119802"/>
                  <a:pt x="4894173" y="120032"/>
                  <a:pt x="4928657" y="111604"/>
                </a:cubicBezTo>
                <a:cubicBezTo>
                  <a:pt x="4976404" y="106223"/>
                  <a:pt x="5082489" y="69591"/>
                  <a:pt x="5136768" y="48267"/>
                </a:cubicBezTo>
                <a:cubicBezTo>
                  <a:pt x="5171389" y="22501"/>
                  <a:pt x="5266869" y="54523"/>
                  <a:pt x="5320899" y="10821"/>
                </a:cubicBezTo>
                <a:cubicBezTo>
                  <a:pt x="5353820" y="3483"/>
                  <a:pt x="5390152" y="453"/>
                  <a:pt x="5427496" y="4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7" name="コンテンツ プレースホルダー 6">
            <a:extLst>
              <a:ext uri="{FF2B5EF4-FFF2-40B4-BE49-F238E27FC236}">
                <a16:creationId xmlns:a16="http://schemas.microsoft.com/office/drawing/2014/main" id="{D94618F9-4B8A-4DD5-B79D-50FB094189F5}"/>
              </a:ext>
            </a:extLst>
          </p:cNvPr>
          <p:cNvGraphicFramePr>
            <a:graphicFrameLocks noGrp="1"/>
          </p:cNvGraphicFramePr>
          <p:nvPr>
            <p:ph idx="1"/>
            <p:extLst>
              <p:ext uri="{D42A27DB-BD31-4B8C-83A1-F6EECF244321}">
                <p14:modId xmlns:p14="http://schemas.microsoft.com/office/powerpoint/2010/main" val="2892770759"/>
              </p:ext>
            </p:extLst>
          </p:nvPr>
        </p:nvGraphicFramePr>
        <p:xfrm>
          <a:off x="742122" y="2065952"/>
          <a:ext cx="5004835" cy="3022929"/>
        </p:xfrm>
        <a:graphic>
          <a:graphicData uri="http://schemas.openxmlformats.org/drawingml/2006/table">
            <a:tbl>
              <a:tblPr firstRow="1" firstCol="1" bandRow="1">
                <a:tableStyleId>{5A111915-BE36-4E01-A7E5-04B1672EAD32}</a:tableStyleId>
              </a:tblPr>
              <a:tblGrid>
                <a:gridCol w="2557174">
                  <a:extLst>
                    <a:ext uri="{9D8B030D-6E8A-4147-A177-3AD203B41FA5}">
                      <a16:colId xmlns:a16="http://schemas.microsoft.com/office/drawing/2014/main" val="3900430299"/>
                    </a:ext>
                  </a:extLst>
                </a:gridCol>
                <a:gridCol w="1372350">
                  <a:extLst>
                    <a:ext uri="{9D8B030D-6E8A-4147-A177-3AD203B41FA5}">
                      <a16:colId xmlns:a16="http://schemas.microsoft.com/office/drawing/2014/main" val="3440191634"/>
                    </a:ext>
                  </a:extLst>
                </a:gridCol>
                <a:gridCol w="1075311">
                  <a:extLst>
                    <a:ext uri="{9D8B030D-6E8A-4147-A177-3AD203B41FA5}">
                      <a16:colId xmlns:a16="http://schemas.microsoft.com/office/drawing/2014/main" val="521105488"/>
                    </a:ext>
                  </a:extLst>
                </a:gridCol>
              </a:tblGrid>
              <a:tr h="297424">
                <a:tc>
                  <a:txBody>
                    <a:bodyPr/>
                    <a:lstStyle/>
                    <a:p>
                      <a:pPr algn="l" fontAlgn="b">
                        <a:lnSpc>
                          <a:spcPct val="107000"/>
                        </a:lnSpc>
                        <a:spcBef>
                          <a:spcPts val="0"/>
                        </a:spcBef>
                        <a:spcAft>
                          <a:spcPts val="800"/>
                        </a:spcAft>
                      </a:pPr>
                      <a:r>
                        <a:rPr lang="en-CA" sz="1200" b="1" u="none" strike="noStrike" dirty="0">
                          <a:solidFill>
                            <a:srgbClr val="FFFFFF"/>
                          </a:solidFill>
                          <a:effectLst/>
                        </a:rPr>
                        <a:t>Venue name</a:t>
                      </a:r>
                      <a:endParaRPr lang="en-CA" sz="2000" b="0" i="0" u="none" strike="noStrike" dirty="0">
                        <a:effectLst/>
                        <a:latin typeface="Arial" panose="020B0604020202020204" pitchFamily="34" charset="0"/>
                      </a:endParaRPr>
                    </a:p>
                  </a:txBody>
                  <a:tcPr marL="143453" marR="143453" marT="19924" marB="0" anchor="b"/>
                </a:tc>
                <a:tc>
                  <a:txBody>
                    <a:bodyPr/>
                    <a:lstStyle/>
                    <a:p>
                      <a:pPr algn="l" fontAlgn="b">
                        <a:lnSpc>
                          <a:spcPct val="107000"/>
                        </a:lnSpc>
                        <a:spcBef>
                          <a:spcPts val="0"/>
                        </a:spcBef>
                        <a:spcAft>
                          <a:spcPts val="800"/>
                        </a:spcAft>
                      </a:pPr>
                      <a:r>
                        <a:rPr lang="en-CA" sz="1200" b="1" u="none" strike="noStrike" dirty="0">
                          <a:solidFill>
                            <a:srgbClr val="FFFFFF"/>
                          </a:solidFill>
                          <a:effectLst/>
                        </a:rPr>
                        <a:t>Venue Category</a:t>
                      </a:r>
                      <a:endParaRPr lang="en-CA" sz="2000" b="0" i="0" u="none" strike="noStrike" dirty="0">
                        <a:effectLst/>
                        <a:latin typeface="Arial" panose="020B0604020202020204" pitchFamily="34" charset="0"/>
                      </a:endParaRPr>
                    </a:p>
                  </a:txBody>
                  <a:tcPr marL="143453" marR="143453" marT="19924" marB="0" anchor="b"/>
                </a:tc>
                <a:tc>
                  <a:txBody>
                    <a:bodyPr/>
                    <a:lstStyle/>
                    <a:p>
                      <a:pPr algn="l" fontAlgn="b">
                        <a:lnSpc>
                          <a:spcPct val="107000"/>
                        </a:lnSpc>
                        <a:spcBef>
                          <a:spcPts val="0"/>
                        </a:spcBef>
                        <a:spcAft>
                          <a:spcPts val="800"/>
                        </a:spcAft>
                      </a:pPr>
                      <a:r>
                        <a:rPr lang="en-CA" sz="1200" b="1" u="none" strike="noStrike" dirty="0">
                          <a:solidFill>
                            <a:srgbClr val="FFFFFF"/>
                          </a:solidFill>
                          <a:effectLst/>
                        </a:rPr>
                        <a:t>Distance (in meters)</a:t>
                      </a:r>
                      <a:endParaRPr lang="en-CA" sz="2000" b="0" i="0" u="none" strike="noStrike" dirty="0">
                        <a:effectLst/>
                        <a:latin typeface="Arial" panose="020B0604020202020204" pitchFamily="34" charset="0"/>
                      </a:endParaRPr>
                    </a:p>
                  </a:txBody>
                  <a:tcPr marL="143453" marR="143453" marT="19924" marB="0" anchor="b"/>
                </a:tc>
                <a:extLst>
                  <a:ext uri="{0D108BD9-81ED-4DB2-BD59-A6C34878D82A}">
                    <a16:rowId xmlns:a16="http://schemas.microsoft.com/office/drawing/2014/main" val="3435216425"/>
                  </a:ext>
                </a:extLst>
              </a:tr>
              <a:tr h="564944">
                <a:tc>
                  <a:txBody>
                    <a:bodyPr/>
                    <a:lstStyle/>
                    <a:p>
                      <a:pPr algn="l" fontAlgn="b">
                        <a:lnSpc>
                          <a:spcPct val="107000"/>
                        </a:lnSpc>
                        <a:spcBef>
                          <a:spcPts val="0"/>
                        </a:spcBef>
                        <a:spcAft>
                          <a:spcPts val="800"/>
                        </a:spcAft>
                      </a:pPr>
                      <a:r>
                        <a:rPr lang="en-CA" sz="1200" b="0" u="none" strike="noStrike" dirty="0">
                          <a:solidFill>
                            <a:srgbClr val="000000"/>
                          </a:solidFill>
                          <a:effectLst/>
                        </a:rPr>
                        <a:t> </a:t>
                      </a:r>
                      <a:r>
                        <a:rPr lang="en-CA" sz="1200" b="0" u="none" strike="noStrike" dirty="0" err="1">
                          <a:solidFill>
                            <a:srgbClr val="000000"/>
                          </a:solidFill>
                          <a:effectLst/>
                        </a:rPr>
                        <a:t>Rilakkuma</a:t>
                      </a:r>
                      <a:r>
                        <a:rPr lang="en-CA" sz="1200" b="0" u="none" strike="noStrike" dirty="0">
                          <a:solidFill>
                            <a:srgbClr val="000000"/>
                          </a:solidFill>
                          <a:effectLst/>
                        </a:rPr>
                        <a:t> Store (</a:t>
                      </a:r>
                      <a:r>
                        <a:rPr lang="ja-JP" altLang="en-US" sz="1200" b="0" u="none" strike="noStrike" dirty="0">
                          <a:solidFill>
                            <a:srgbClr val="000000"/>
                          </a:solidFill>
                          <a:effectLst/>
                        </a:rPr>
                        <a:t>リラックマストア</a:t>
                      </a:r>
                      <a:r>
                        <a:rPr lang="en-US" altLang="ja-JP" sz="1200" b="0" u="none" strike="noStrike" dirty="0">
                          <a:solidFill>
                            <a:srgbClr val="000000"/>
                          </a:solidFill>
                          <a:effectLst/>
                        </a:rPr>
                        <a:t>)</a:t>
                      </a:r>
                      <a:endParaRPr lang="ja-JP" altLang="en-US" sz="2000" b="0" i="0" u="none" strike="noStrike" dirty="0">
                        <a:effectLst/>
                        <a:latin typeface="Arial" panose="020B0604020202020204" pitchFamily="34" charset="0"/>
                      </a:endParaRPr>
                    </a:p>
                  </a:txBody>
                  <a:tcPr marL="143453" marR="143453" marT="19924" marB="0" anchor="b"/>
                </a:tc>
                <a:tc>
                  <a:txBody>
                    <a:bodyPr/>
                    <a:lstStyle/>
                    <a:p>
                      <a:pPr algn="l" fontAlgn="b">
                        <a:lnSpc>
                          <a:spcPct val="107000"/>
                        </a:lnSpc>
                        <a:spcBef>
                          <a:spcPts val="0"/>
                        </a:spcBef>
                        <a:spcAft>
                          <a:spcPts val="800"/>
                        </a:spcAft>
                      </a:pPr>
                      <a:r>
                        <a:rPr lang="en-CA" sz="1200" b="0" u="none" strike="noStrike">
                          <a:solidFill>
                            <a:srgbClr val="000000"/>
                          </a:solidFill>
                          <a:effectLst/>
                        </a:rPr>
                        <a:t>Hobby Shop</a:t>
                      </a:r>
                      <a:endParaRPr lang="en-CA" sz="2000" b="0" i="0" u="none" strike="noStrike">
                        <a:effectLst/>
                        <a:latin typeface="Arial" panose="020B0604020202020204" pitchFamily="34" charset="0"/>
                      </a:endParaRPr>
                    </a:p>
                  </a:txBody>
                  <a:tcPr marL="143453" marR="143453" marT="19924" marB="0" anchor="b"/>
                </a:tc>
                <a:tc>
                  <a:txBody>
                    <a:bodyPr/>
                    <a:lstStyle/>
                    <a:p>
                      <a:pPr algn="r" fontAlgn="b">
                        <a:lnSpc>
                          <a:spcPct val="107000"/>
                        </a:lnSpc>
                        <a:spcBef>
                          <a:spcPts val="0"/>
                        </a:spcBef>
                        <a:spcAft>
                          <a:spcPts val="800"/>
                        </a:spcAft>
                      </a:pPr>
                      <a:r>
                        <a:rPr lang="en-CA" sz="1200" b="0" u="none" strike="noStrike">
                          <a:solidFill>
                            <a:srgbClr val="000000"/>
                          </a:solidFill>
                          <a:effectLst/>
                        </a:rPr>
                        <a:t>37</a:t>
                      </a:r>
                      <a:endParaRPr lang="en-CA" sz="2000" b="0" i="0" u="none" strike="noStrike">
                        <a:effectLst/>
                        <a:latin typeface="Arial" panose="020B0604020202020204" pitchFamily="34" charset="0"/>
                      </a:endParaRPr>
                    </a:p>
                  </a:txBody>
                  <a:tcPr marL="143453" marR="143453" marT="19924" marB="0" anchor="b"/>
                </a:tc>
                <a:extLst>
                  <a:ext uri="{0D108BD9-81ED-4DB2-BD59-A6C34878D82A}">
                    <a16:rowId xmlns:a16="http://schemas.microsoft.com/office/drawing/2014/main" val="1609920937"/>
                  </a:ext>
                </a:extLst>
              </a:tr>
              <a:tr h="564944">
                <a:tc>
                  <a:txBody>
                    <a:bodyPr/>
                    <a:lstStyle/>
                    <a:p>
                      <a:pPr algn="l" fontAlgn="b">
                        <a:lnSpc>
                          <a:spcPct val="107000"/>
                        </a:lnSpc>
                        <a:spcBef>
                          <a:spcPts val="0"/>
                        </a:spcBef>
                        <a:spcAft>
                          <a:spcPts val="800"/>
                        </a:spcAft>
                      </a:pPr>
                      <a:r>
                        <a:rPr lang="en-CA" sz="1200" b="0" u="none" strike="noStrike">
                          <a:solidFill>
                            <a:srgbClr val="000000"/>
                          </a:solidFill>
                          <a:effectLst/>
                        </a:rPr>
                        <a:t>Ueshima Coffee House (</a:t>
                      </a:r>
                      <a:r>
                        <a:rPr lang="ja-JP" altLang="en-US" sz="1200" b="0" u="none" strike="noStrike">
                          <a:solidFill>
                            <a:srgbClr val="000000"/>
                          </a:solidFill>
                          <a:effectLst/>
                        </a:rPr>
                        <a:t>上島珈琲店</a:t>
                      </a:r>
                      <a:r>
                        <a:rPr lang="en-US" altLang="ja-JP" sz="1200" b="0" u="none" strike="noStrike">
                          <a:solidFill>
                            <a:srgbClr val="000000"/>
                          </a:solidFill>
                          <a:effectLst/>
                        </a:rPr>
                        <a:t>)</a:t>
                      </a:r>
                      <a:endParaRPr lang="ja-JP" altLang="en-US" sz="2000" b="0" i="0" u="none" strike="noStrike">
                        <a:effectLst/>
                        <a:latin typeface="Arial" panose="020B0604020202020204" pitchFamily="34" charset="0"/>
                      </a:endParaRPr>
                    </a:p>
                  </a:txBody>
                  <a:tcPr marL="143453" marR="143453" marT="19924" marB="0" anchor="b"/>
                </a:tc>
                <a:tc>
                  <a:txBody>
                    <a:bodyPr/>
                    <a:lstStyle/>
                    <a:p>
                      <a:pPr algn="l" fontAlgn="b">
                        <a:lnSpc>
                          <a:spcPct val="107000"/>
                        </a:lnSpc>
                        <a:spcBef>
                          <a:spcPts val="0"/>
                        </a:spcBef>
                        <a:spcAft>
                          <a:spcPts val="800"/>
                        </a:spcAft>
                      </a:pPr>
                      <a:r>
                        <a:rPr lang="en-CA" sz="1200" b="0" u="none" strike="noStrike">
                          <a:solidFill>
                            <a:srgbClr val="000000"/>
                          </a:solidFill>
                          <a:effectLst/>
                        </a:rPr>
                        <a:t>Coffee Shop</a:t>
                      </a:r>
                      <a:endParaRPr lang="en-CA" sz="2000" b="0" i="0" u="none" strike="noStrike">
                        <a:effectLst/>
                        <a:latin typeface="Arial" panose="020B0604020202020204" pitchFamily="34" charset="0"/>
                      </a:endParaRPr>
                    </a:p>
                  </a:txBody>
                  <a:tcPr marL="143453" marR="143453" marT="19924" marB="0" anchor="b"/>
                </a:tc>
                <a:tc>
                  <a:txBody>
                    <a:bodyPr/>
                    <a:lstStyle/>
                    <a:p>
                      <a:pPr algn="r" fontAlgn="b">
                        <a:lnSpc>
                          <a:spcPct val="107000"/>
                        </a:lnSpc>
                        <a:spcBef>
                          <a:spcPts val="0"/>
                        </a:spcBef>
                        <a:spcAft>
                          <a:spcPts val="800"/>
                        </a:spcAft>
                      </a:pPr>
                      <a:r>
                        <a:rPr lang="en-CA" sz="1200" b="0" u="none" strike="noStrike">
                          <a:solidFill>
                            <a:srgbClr val="000000"/>
                          </a:solidFill>
                          <a:effectLst/>
                        </a:rPr>
                        <a:t>45</a:t>
                      </a:r>
                      <a:endParaRPr lang="en-CA" sz="2000" b="0" i="0" u="none" strike="noStrike">
                        <a:effectLst/>
                        <a:latin typeface="Arial" panose="020B0604020202020204" pitchFamily="34" charset="0"/>
                      </a:endParaRPr>
                    </a:p>
                  </a:txBody>
                  <a:tcPr marL="143453" marR="143453" marT="19924" marB="0" anchor="b"/>
                </a:tc>
                <a:extLst>
                  <a:ext uri="{0D108BD9-81ED-4DB2-BD59-A6C34878D82A}">
                    <a16:rowId xmlns:a16="http://schemas.microsoft.com/office/drawing/2014/main" val="689854207"/>
                  </a:ext>
                </a:extLst>
              </a:tr>
              <a:tr h="297424">
                <a:tc>
                  <a:txBody>
                    <a:bodyPr/>
                    <a:lstStyle/>
                    <a:p>
                      <a:pPr algn="l" fontAlgn="b">
                        <a:lnSpc>
                          <a:spcPct val="107000"/>
                        </a:lnSpc>
                        <a:spcBef>
                          <a:spcPts val="0"/>
                        </a:spcBef>
                        <a:spcAft>
                          <a:spcPts val="800"/>
                        </a:spcAft>
                      </a:pPr>
                      <a:r>
                        <a:rPr lang="en-CA" sz="1200" b="0" u="none" strike="noStrike">
                          <a:solidFill>
                            <a:srgbClr val="000000"/>
                          </a:solidFill>
                          <a:effectLst/>
                        </a:rPr>
                        <a:t>Honmiyake (</a:t>
                      </a:r>
                      <a:r>
                        <a:rPr lang="ja-JP" altLang="en-US" sz="1200" b="0" u="none" strike="noStrike">
                          <a:solidFill>
                            <a:srgbClr val="000000"/>
                          </a:solidFill>
                          <a:effectLst/>
                        </a:rPr>
                        <a:t>本みやけ</a:t>
                      </a:r>
                      <a:r>
                        <a:rPr lang="en-US" altLang="ja-JP" sz="1200" b="0" u="none" strike="noStrike">
                          <a:solidFill>
                            <a:srgbClr val="000000"/>
                          </a:solidFill>
                          <a:effectLst/>
                        </a:rPr>
                        <a:t>)</a:t>
                      </a:r>
                      <a:endParaRPr lang="ja-JP" altLang="en-US" sz="2000" b="0" i="0" u="none" strike="noStrike">
                        <a:effectLst/>
                        <a:latin typeface="Arial" panose="020B0604020202020204" pitchFamily="34" charset="0"/>
                      </a:endParaRPr>
                    </a:p>
                  </a:txBody>
                  <a:tcPr marL="143453" marR="143453" marT="19924" marB="0" anchor="b"/>
                </a:tc>
                <a:tc>
                  <a:txBody>
                    <a:bodyPr/>
                    <a:lstStyle/>
                    <a:p>
                      <a:pPr algn="l" fontAlgn="b">
                        <a:lnSpc>
                          <a:spcPct val="107000"/>
                        </a:lnSpc>
                        <a:spcBef>
                          <a:spcPts val="0"/>
                        </a:spcBef>
                        <a:spcAft>
                          <a:spcPts val="800"/>
                        </a:spcAft>
                      </a:pPr>
                      <a:r>
                        <a:rPr lang="en-CA" sz="1200" b="0" u="none" strike="noStrike">
                          <a:solidFill>
                            <a:srgbClr val="000000"/>
                          </a:solidFill>
                          <a:effectLst/>
                        </a:rPr>
                        <a:t>Nabe Restaurant</a:t>
                      </a:r>
                      <a:endParaRPr lang="en-CA" sz="2000" b="0" i="0" u="none" strike="noStrike">
                        <a:effectLst/>
                        <a:latin typeface="Arial" panose="020B0604020202020204" pitchFamily="34" charset="0"/>
                      </a:endParaRPr>
                    </a:p>
                  </a:txBody>
                  <a:tcPr marL="143453" marR="143453" marT="19924" marB="0" anchor="b"/>
                </a:tc>
                <a:tc>
                  <a:txBody>
                    <a:bodyPr/>
                    <a:lstStyle/>
                    <a:p>
                      <a:pPr algn="r" fontAlgn="b">
                        <a:lnSpc>
                          <a:spcPct val="107000"/>
                        </a:lnSpc>
                        <a:spcBef>
                          <a:spcPts val="0"/>
                        </a:spcBef>
                        <a:spcAft>
                          <a:spcPts val="800"/>
                        </a:spcAft>
                      </a:pPr>
                      <a:r>
                        <a:rPr lang="en-CA" sz="1200" b="0" u="none" strike="noStrike">
                          <a:solidFill>
                            <a:srgbClr val="000000"/>
                          </a:solidFill>
                          <a:effectLst/>
                        </a:rPr>
                        <a:t>62</a:t>
                      </a:r>
                      <a:endParaRPr lang="en-CA" sz="2000" b="0" i="0" u="none" strike="noStrike">
                        <a:effectLst/>
                        <a:latin typeface="Arial" panose="020B0604020202020204" pitchFamily="34" charset="0"/>
                      </a:endParaRPr>
                    </a:p>
                  </a:txBody>
                  <a:tcPr marL="143453" marR="143453" marT="19924" marB="0" anchor="b"/>
                </a:tc>
                <a:extLst>
                  <a:ext uri="{0D108BD9-81ED-4DB2-BD59-A6C34878D82A}">
                    <a16:rowId xmlns:a16="http://schemas.microsoft.com/office/drawing/2014/main" val="3692181815"/>
                  </a:ext>
                </a:extLst>
              </a:tr>
              <a:tr h="565607">
                <a:tc>
                  <a:txBody>
                    <a:bodyPr/>
                    <a:lstStyle/>
                    <a:p>
                      <a:pPr algn="l" fontAlgn="b">
                        <a:lnSpc>
                          <a:spcPct val="107000"/>
                        </a:lnSpc>
                        <a:spcBef>
                          <a:spcPts val="0"/>
                        </a:spcBef>
                        <a:spcAft>
                          <a:spcPts val="800"/>
                        </a:spcAft>
                      </a:pPr>
                      <a:r>
                        <a:rPr lang="en-CA" sz="1200" b="0" u="none" strike="noStrike">
                          <a:solidFill>
                            <a:srgbClr val="000000"/>
                          </a:solidFill>
                          <a:effectLst/>
                        </a:rPr>
                        <a:t>Indian Curry (</a:t>
                      </a:r>
                      <a:r>
                        <a:rPr lang="ja-JP" altLang="en-US" sz="1200" b="0" u="none" strike="noStrike">
                          <a:solidFill>
                            <a:srgbClr val="000000"/>
                          </a:solidFill>
                          <a:effectLst/>
                        </a:rPr>
                        <a:t>インデアンカレー</a:t>
                      </a:r>
                      <a:r>
                        <a:rPr lang="en-US" altLang="ja-JP" sz="1200" b="0" u="none" strike="noStrike">
                          <a:solidFill>
                            <a:srgbClr val="000000"/>
                          </a:solidFill>
                          <a:effectLst/>
                        </a:rPr>
                        <a:t>)</a:t>
                      </a:r>
                      <a:endParaRPr lang="ja-JP" altLang="en-US" sz="2000" b="0" i="0" u="none" strike="noStrike">
                        <a:effectLst/>
                        <a:latin typeface="Arial" panose="020B0604020202020204" pitchFamily="34" charset="0"/>
                      </a:endParaRPr>
                    </a:p>
                  </a:txBody>
                  <a:tcPr marL="143453" marR="143453" marT="19924" marB="0" anchor="b"/>
                </a:tc>
                <a:tc>
                  <a:txBody>
                    <a:bodyPr/>
                    <a:lstStyle/>
                    <a:p>
                      <a:pPr algn="l" fontAlgn="b">
                        <a:lnSpc>
                          <a:spcPct val="107000"/>
                        </a:lnSpc>
                        <a:spcBef>
                          <a:spcPts val="0"/>
                        </a:spcBef>
                        <a:spcAft>
                          <a:spcPts val="800"/>
                        </a:spcAft>
                      </a:pPr>
                      <a:r>
                        <a:rPr lang="en-CA" sz="1200" b="0" u="none" strike="noStrike">
                          <a:solidFill>
                            <a:srgbClr val="000000"/>
                          </a:solidFill>
                          <a:effectLst/>
                        </a:rPr>
                        <a:t>Japanese Curry Restaurant</a:t>
                      </a:r>
                      <a:endParaRPr lang="en-CA" sz="2000" b="0" i="0" u="none" strike="noStrike">
                        <a:effectLst/>
                        <a:latin typeface="Arial" panose="020B0604020202020204" pitchFamily="34" charset="0"/>
                      </a:endParaRPr>
                    </a:p>
                  </a:txBody>
                  <a:tcPr marL="143453" marR="143453" marT="19924" marB="0" anchor="b"/>
                </a:tc>
                <a:tc>
                  <a:txBody>
                    <a:bodyPr/>
                    <a:lstStyle/>
                    <a:p>
                      <a:pPr algn="r" fontAlgn="b">
                        <a:lnSpc>
                          <a:spcPct val="107000"/>
                        </a:lnSpc>
                        <a:spcBef>
                          <a:spcPts val="0"/>
                        </a:spcBef>
                        <a:spcAft>
                          <a:spcPts val="800"/>
                        </a:spcAft>
                      </a:pPr>
                      <a:r>
                        <a:rPr lang="en-CA" sz="1200" b="0" u="none" strike="noStrike">
                          <a:solidFill>
                            <a:srgbClr val="000000"/>
                          </a:solidFill>
                          <a:effectLst/>
                        </a:rPr>
                        <a:t>79</a:t>
                      </a:r>
                      <a:endParaRPr lang="en-CA" sz="2000" b="0" i="0" u="none" strike="noStrike">
                        <a:effectLst/>
                        <a:latin typeface="Arial" panose="020B0604020202020204" pitchFamily="34" charset="0"/>
                      </a:endParaRPr>
                    </a:p>
                  </a:txBody>
                  <a:tcPr marL="143453" marR="143453" marT="19924" marB="0" anchor="b"/>
                </a:tc>
                <a:extLst>
                  <a:ext uri="{0D108BD9-81ED-4DB2-BD59-A6C34878D82A}">
                    <a16:rowId xmlns:a16="http://schemas.microsoft.com/office/drawing/2014/main" val="1980164735"/>
                  </a:ext>
                </a:extLst>
              </a:tr>
              <a:tr h="561526">
                <a:tc>
                  <a:txBody>
                    <a:bodyPr/>
                    <a:lstStyle/>
                    <a:p>
                      <a:pPr algn="l" fontAlgn="b">
                        <a:lnSpc>
                          <a:spcPct val="107000"/>
                        </a:lnSpc>
                        <a:spcBef>
                          <a:spcPts val="0"/>
                        </a:spcBef>
                        <a:spcAft>
                          <a:spcPts val="800"/>
                        </a:spcAft>
                      </a:pPr>
                      <a:r>
                        <a:rPr lang="ja-JP" altLang="en-US" sz="1200" b="0" u="none" strike="noStrike">
                          <a:solidFill>
                            <a:srgbClr val="000000"/>
                          </a:solidFill>
                          <a:effectLst/>
                        </a:rPr>
                        <a:t>スヌーピータウンショップ 大阪梅田店</a:t>
                      </a:r>
                      <a:endParaRPr lang="ja-JP" altLang="en-US" sz="2000" b="0" i="0" u="none" strike="noStrike">
                        <a:effectLst/>
                        <a:latin typeface="Arial" panose="020B0604020202020204" pitchFamily="34" charset="0"/>
                      </a:endParaRPr>
                    </a:p>
                  </a:txBody>
                  <a:tcPr marL="143453" marR="143453" marT="19924" marB="0" anchor="b"/>
                </a:tc>
                <a:tc>
                  <a:txBody>
                    <a:bodyPr/>
                    <a:lstStyle/>
                    <a:p>
                      <a:pPr algn="l" fontAlgn="b">
                        <a:lnSpc>
                          <a:spcPct val="107000"/>
                        </a:lnSpc>
                        <a:spcBef>
                          <a:spcPts val="0"/>
                        </a:spcBef>
                        <a:spcAft>
                          <a:spcPts val="800"/>
                        </a:spcAft>
                      </a:pPr>
                      <a:r>
                        <a:rPr lang="en-CA" sz="1200" b="0" u="none" strike="noStrike">
                          <a:solidFill>
                            <a:srgbClr val="000000"/>
                          </a:solidFill>
                          <a:effectLst/>
                        </a:rPr>
                        <a:t>Toy / Game Store</a:t>
                      </a:r>
                      <a:endParaRPr lang="en-CA" sz="2000" b="0" i="0" u="none" strike="noStrike">
                        <a:effectLst/>
                        <a:latin typeface="Arial" panose="020B0604020202020204" pitchFamily="34" charset="0"/>
                      </a:endParaRPr>
                    </a:p>
                  </a:txBody>
                  <a:tcPr marL="143453" marR="143453" marT="19924" marB="0" anchor="b"/>
                </a:tc>
                <a:tc>
                  <a:txBody>
                    <a:bodyPr/>
                    <a:lstStyle/>
                    <a:p>
                      <a:pPr algn="r" fontAlgn="b">
                        <a:lnSpc>
                          <a:spcPct val="107000"/>
                        </a:lnSpc>
                        <a:spcBef>
                          <a:spcPts val="0"/>
                        </a:spcBef>
                        <a:spcAft>
                          <a:spcPts val="800"/>
                        </a:spcAft>
                      </a:pPr>
                      <a:r>
                        <a:rPr lang="en-CA" sz="1200" b="0" u="none" strike="noStrike" dirty="0">
                          <a:solidFill>
                            <a:srgbClr val="000000"/>
                          </a:solidFill>
                          <a:effectLst/>
                        </a:rPr>
                        <a:t>97</a:t>
                      </a:r>
                      <a:endParaRPr lang="en-CA" sz="2000" b="0" i="0" u="none" strike="noStrike" dirty="0">
                        <a:effectLst/>
                        <a:latin typeface="Arial" panose="020B0604020202020204" pitchFamily="34" charset="0"/>
                      </a:endParaRPr>
                    </a:p>
                  </a:txBody>
                  <a:tcPr marL="143453" marR="143453" marT="19924" marB="0" anchor="b"/>
                </a:tc>
                <a:extLst>
                  <a:ext uri="{0D108BD9-81ED-4DB2-BD59-A6C34878D82A}">
                    <a16:rowId xmlns:a16="http://schemas.microsoft.com/office/drawing/2014/main" val="2134282514"/>
                  </a:ext>
                </a:extLst>
              </a:tr>
            </a:tbl>
          </a:graphicData>
        </a:graphic>
      </p:graphicFrame>
      <p:sp>
        <p:nvSpPr>
          <p:cNvPr id="9" name="テキスト ボックス 8">
            <a:extLst>
              <a:ext uri="{FF2B5EF4-FFF2-40B4-BE49-F238E27FC236}">
                <a16:creationId xmlns:a16="http://schemas.microsoft.com/office/drawing/2014/main" id="{626C507E-33F0-48F6-899A-9FFD64E290F1}"/>
              </a:ext>
            </a:extLst>
          </p:cNvPr>
          <p:cNvSpPr txBox="1"/>
          <p:nvPr/>
        </p:nvSpPr>
        <p:spPr>
          <a:xfrm>
            <a:off x="536150" y="5032376"/>
            <a:ext cx="4862670" cy="375552"/>
          </a:xfrm>
          <a:prstGeom prst="rect">
            <a:avLst/>
          </a:prstGeom>
          <a:noFill/>
        </p:spPr>
        <p:txBody>
          <a:bodyPr wrap="square" rtlCol="0">
            <a:spAutoFit/>
          </a:bodyPr>
          <a:lstStyle/>
          <a:p>
            <a:pPr marL="385445">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Fig 1.1 Closest venues from the station, Osaka</a:t>
            </a:r>
          </a:p>
        </p:txBody>
      </p:sp>
      <p:sp>
        <p:nvSpPr>
          <p:cNvPr id="13" name="テキスト ボックス 12">
            <a:extLst>
              <a:ext uri="{FF2B5EF4-FFF2-40B4-BE49-F238E27FC236}">
                <a16:creationId xmlns:a16="http://schemas.microsoft.com/office/drawing/2014/main" id="{53F5260D-0B45-49C0-9CD2-D22085BB2460}"/>
              </a:ext>
            </a:extLst>
          </p:cNvPr>
          <p:cNvSpPr txBox="1"/>
          <p:nvPr/>
        </p:nvSpPr>
        <p:spPr>
          <a:xfrm>
            <a:off x="6140408" y="5032376"/>
            <a:ext cx="4862670" cy="968278"/>
          </a:xfrm>
          <a:prstGeom prst="rect">
            <a:avLst/>
          </a:prstGeom>
          <a:noFill/>
        </p:spPr>
        <p:txBody>
          <a:bodyPr wrap="square" rtlCol="0">
            <a:spAutoFit/>
          </a:bodyPr>
          <a:lstStyle/>
          <a:p>
            <a:pPr marL="385445">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Fig 1.2 Map highlighting top 10 key venues </a:t>
            </a:r>
            <a:r>
              <a:rPr lang="en-CA" dirty="0">
                <a:latin typeface="Calibri" panose="020F0502020204030204" pitchFamily="34" charset="0"/>
                <a:ea typeface="游明朝" panose="02020400000000000000" pitchFamily="18" charset="-128"/>
                <a:cs typeface="Times New Roman" panose="02020603050405020304" pitchFamily="18" charset="0"/>
              </a:rPr>
              <a:t>(blue dots) around Umeda Station, Osaka (red dot)</a:t>
            </a:r>
            <a:endParaRPr lang="en-CA" sz="1800" dirty="0">
              <a:effectLst/>
              <a:latin typeface="Calibri" panose="020F0502020204030204" pitchFamily="34" charset="0"/>
              <a:ea typeface="游明朝" panose="02020400000000000000" pitchFamily="18" charset="-128"/>
              <a:cs typeface="Times New Roman" panose="02020603050405020304" pitchFamily="18" charset="0"/>
            </a:endParaRPr>
          </a:p>
        </p:txBody>
      </p:sp>
      <p:sp>
        <p:nvSpPr>
          <p:cNvPr id="3" name="テキスト ボックス 2">
            <a:extLst>
              <a:ext uri="{FF2B5EF4-FFF2-40B4-BE49-F238E27FC236}">
                <a16:creationId xmlns:a16="http://schemas.microsoft.com/office/drawing/2014/main" id="{6799EBD5-1076-4075-BF6A-E4EEA609E6A5}"/>
              </a:ext>
            </a:extLst>
          </p:cNvPr>
          <p:cNvSpPr txBox="1"/>
          <p:nvPr/>
        </p:nvSpPr>
        <p:spPr>
          <a:xfrm>
            <a:off x="684285" y="1585826"/>
            <a:ext cx="5746957" cy="369332"/>
          </a:xfrm>
          <a:prstGeom prst="rect">
            <a:avLst/>
          </a:prstGeom>
          <a:noFill/>
        </p:spPr>
        <p:txBody>
          <a:bodyPr wrap="square" rtlCol="0">
            <a:spAutoFit/>
          </a:bodyPr>
          <a:lstStyle/>
          <a:p>
            <a:r>
              <a:rPr lang="en-CA" sz="1800" dirty="0">
                <a:effectLst/>
                <a:latin typeface="Calibri" panose="020F0502020204030204" pitchFamily="34" charset="0"/>
                <a:ea typeface="游明朝" panose="02020400000000000000" pitchFamily="18" charset="-128"/>
                <a:cs typeface="Times New Roman" panose="02020603050405020304" pitchFamily="18" charset="0"/>
              </a:rPr>
              <a:t>Initial Foursquare Data Comparison (Osaka and Kobe)</a:t>
            </a:r>
            <a:endParaRPr lang="en-CA" dirty="0"/>
          </a:p>
        </p:txBody>
      </p:sp>
      <p:sp>
        <p:nvSpPr>
          <p:cNvPr id="10" name="字幕 2">
            <a:extLst>
              <a:ext uri="{FF2B5EF4-FFF2-40B4-BE49-F238E27FC236}">
                <a16:creationId xmlns:a16="http://schemas.microsoft.com/office/drawing/2014/main" id="{B916035D-DFCB-4878-A616-0A02A93C0D90}"/>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11" name="テキスト ボックス 10">
            <a:extLst>
              <a:ext uri="{FF2B5EF4-FFF2-40B4-BE49-F238E27FC236}">
                <a16:creationId xmlns:a16="http://schemas.microsoft.com/office/drawing/2014/main" id="{1BF299E7-7A74-4E19-B973-9C989601B10F}"/>
              </a:ext>
            </a:extLst>
          </p:cNvPr>
          <p:cNvSpPr txBox="1"/>
          <p:nvPr/>
        </p:nvSpPr>
        <p:spPr>
          <a:xfrm>
            <a:off x="11784254" y="6518649"/>
            <a:ext cx="296726" cy="369332"/>
          </a:xfrm>
          <a:prstGeom prst="rect">
            <a:avLst/>
          </a:prstGeom>
          <a:noFill/>
        </p:spPr>
        <p:txBody>
          <a:bodyPr wrap="square" rtlCol="0">
            <a:spAutoFit/>
          </a:bodyPr>
          <a:lstStyle/>
          <a:p>
            <a:r>
              <a:rPr lang="en-CA" dirty="0"/>
              <a:t>7</a:t>
            </a:r>
          </a:p>
        </p:txBody>
      </p:sp>
      <p:pic>
        <p:nvPicPr>
          <p:cNvPr id="5" name="図 4">
            <a:extLst>
              <a:ext uri="{FF2B5EF4-FFF2-40B4-BE49-F238E27FC236}">
                <a16:creationId xmlns:a16="http://schemas.microsoft.com/office/drawing/2014/main" id="{833A6C0D-7D90-49E5-8882-51FCC1F1C434}"/>
              </a:ext>
            </a:extLst>
          </p:cNvPr>
          <p:cNvPicPr>
            <a:picLocks noChangeAspect="1"/>
          </p:cNvPicPr>
          <p:nvPr/>
        </p:nvPicPr>
        <p:blipFill>
          <a:blip r:embed="rId2"/>
          <a:stretch>
            <a:fillRect/>
          </a:stretch>
        </p:blipFill>
        <p:spPr>
          <a:xfrm>
            <a:off x="5930980" y="1759550"/>
            <a:ext cx="5447459" cy="3272825"/>
          </a:xfrm>
          <a:prstGeom prst="rect">
            <a:avLst/>
          </a:prstGeom>
        </p:spPr>
      </p:pic>
    </p:spTree>
    <p:extLst>
      <p:ext uri="{BB962C8B-B14F-4D97-AF65-F5344CB8AC3E}">
        <p14:creationId xmlns:p14="http://schemas.microsoft.com/office/powerpoint/2010/main" val="3241846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8470751-4046-4A07-86D0-382F36ED5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B817285-8238-4B7D-A4CF-6C648D94CE4E}"/>
              </a:ext>
            </a:extLst>
          </p:cNvPr>
          <p:cNvSpPr>
            <a:spLocks noGrp="1"/>
          </p:cNvSpPr>
          <p:nvPr>
            <p:ph type="title"/>
          </p:nvPr>
        </p:nvSpPr>
        <p:spPr>
          <a:xfrm>
            <a:off x="1050879" y="609601"/>
            <a:ext cx="9810604" cy="1216024"/>
          </a:xfrm>
        </p:spPr>
        <p:txBody>
          <a:bodyPr>
            <a:normAutofit/>
          </a:bodyPr>
          <a:lstStyle/>
          <a:p>
            <a:pPr algn="ctr"/>
            <a:r>
              <a:rPr lang="en-CA" b="1" dirty="0">
                <a:effectLst/>
                <a:latin typeface="Calibri Light" panose="020F0302020204030204" pitchFamily="34" charset="0"/>
                <a:ea typeface="游ゴシック Light" panose="020B0300000000000000" pitchFamily="50" charset="-128"/>
                <a:cs typeface="Times New Roman" panose="02020603050405020304" pitchFamily="18" charset="0"/>
              </a:rPr>
              <a:t>Results and Discussion I</a:t>
            </a:r>
            <a:endParaRPr lang="en-CA" dirty="0"/>
          </a:p>
        </p:txBody>
      </p:sp>
      <p:sp>
        <p:nvSpPr>
          <p:cNvPr id="14" name="Freeform: Shape 13">
            <a:extLst>
              <a:ext uri="{FF2B5EF4-FFF2-40B4-BE49-F238E27FC236}">
                <a16:creationId xmlns:a16="http://schemas.microsoft.com/office/drawing/2014/main" id="{798DAB7D-3A31-4ABA-87BC-3DC434358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248399"/>
            <a:ext cx="12192000" cy="609602"/>
          </a:xfrm>
          <a:custGeom>
            <a:avLst/>
            <a:gdLst>
              <a:gd name="connsiteX0" fmla="*/ 5427496 w 12192000"/>
              <a:gd name="connsiteY0" fmla="*/ 48 h 843657"/>
              <a:gd name="connsiteX1" fmla="*/ 5725893 w 12192000"/>
              <a:gd name="connsiteY1" fmla="*/ 21789 h 843657"/>
              <a:gd name="connsiteX2" fmla="*/ 5843016 w 12192000"/>
              <a:gd name="connsiteY2" fmla="*/ 15229 h 843657"/>
              <a:gd name="connsiteX3" fmla="*/ 5846849 w 12192000"/>
              <a:gd name="connsiteY3" fmla="*/ 32983 h 843657"/>
              <a:gd name="connsiteX4" fmla="*/ 5899818 w 12192000"/>
              <a:gd name="connsiteY4" fmla="*/ 25502 h 843657"/>
              <a:gd name="connsiteX5" fmla="*/ 6034990 w 12192000"/>
              <a:gd name="connsiteY5" fmla="*/ 39501 h 843657"/>
              <a:gd name="connsiteX6" fmla="*/ 6231181 w 12192000"/>
              <a:gd name="connsiteY6" fmla="*/ 59432 h 843657"/>
              <a:gd name="connsiteX7" fmla="*/ 6336161 w 12192000"/>
              <a:gd name="connsiteY7" fmla="*/ 80469 h 843657"/>
              <a:gd name="connsiteX8" fmla="*/ 6424286 w 12192000"/>
              <a:gd name="connsiteY8" fmla="*/ 80202 h 843657"/>
              <a:gd name="connsiteX9" fmla="*/ 6498206 w 12192000"/>
              <a:gd name="connsiteY9" fmla="*/ 88921 h 843657"/>
              <a:gd name="connsiteX10" fmla="*/ 6524438 w 12192000"/>
              <a:gd name="connsiteY10" fmla="*/ 92235 h 843657"/>
              <a:gd name="connsiteX11" fmla="*/ 6528543 w 12192000"/>
              <a:gd name="connsiteY11" fmla="*/ 96055 h 843657"/>
              <a:gd name="connsiteX12" fmla="*/ 6550787 w 12192000"/>
              <a:gd name="connsiteY12" fmla="*/ 79748 h 843657"/>
              <a:gd name="connsiteX13" fmla="*/ 6638443 w 12192000"/>
              <a:gd name="connsiteY13" fmla="*/ 117301 h 843657"/>
              <a:gd name="connsiteX14" fmla="*/ 6639771 w 12192000"/>
              <a:gd name="connsiteY14" fmla="*/ 116273 h 843657"/>
              <a:gd name="connsiteX15" fmla="*/ 6733110 w 12192000"/>
              <a:gd name="connsiteY15" fmla="*/ 109431 h 843657"/>
              <a:gd name="connsiteX16" fmla="*/ 6823638 w 12192000"/>
              <a:gd name="connsiteY16" fmla="*/ 103653 h 843657"/>
              <a:gd name="connsiteX17" fmla="*/ 6834898 w 12192000"/>
              <a:gd name="connsiteY17" fmla="*/ 105044 h 843657"/>
              <a:gd name="connsiteX18" fmla="*/ 6835271 w 12192000"/>
              <a:gd name="connsiteY18" fmla="*/ 104811 h 843657"/>
              <a:gd name="connsiteX19" fmla="*/ 6847445 w 12192000"/>
              <a:gd name="connsiteY19" fmla="*/ 105763 h 843657"/>
              <a:gd name="connsiteX20" fmla="*/ 6855429 w 12192000"/>
              <a:gd name="connsiteY20" fmla="*/ 107584 h 843657"/>
              <a:gd name="connsiteX21" fmla="*/ 6923302 w 12192000"/>
              <a:gd name="connsiteY21" fmla="*/ 131290 h 843657"/>
              <a:gd name="connsiteX22" fmla="*/ 7046891 w 12192000"/>
              <a:gd name="connsiteY22" fmla="*/ 109264 h 843657"/>
              <a:gd name="connsiteX23" fmla="*/ 7233811 w 12192000"/>
              <a:gd name="connsiteY23" fmla="*/ 127598 h 843657"/>
              <a:gd name="connsiteX24" fmla="*/ 7371301 w 12192000"/>
              <a:gd name="connsiteY24" fmla="*/ 118421 h 843657"/>
              <a:gd name="connsiteX25" fmla="*/ 7574701 w 12192000"/>
              <a:gd name="connsiteY25" fmla="*/ 190435 h 843657"/>
              <a:gd name="connsiteX26" fmla="*/ 7580910 w 12192000"/>
              <a:gd name="connsiteY26" fmla="*/ 199699 h 843657"/>
              <a:gd name="connsiteX27" fmla="*/ 7592267 w 12192000"/>
              <a:gd name="connsiteY27" fmla="*/ 206716 h 843657"/>
              <a:gd name="connsiteX28" fmla="*/ 7594969 w 12192000"/>
              <a:gd name="connsiteY28" fmla="*/ 206552 h 843657"/>
              <a:gd name="connsiteX29" fmla="*/ 7612066 w 12192000"/>
              <a:gd name="connsiteY29" fmla="*/ 211669 h 843657"/>
              <a:gd name="connsiteX30" fmla="*/ 7613197 w 12192000"/>
              <a:gd name="connsiteY30" fmla="*/ 214836 h 843657"/>
              <a:gd name="connsiteX31" fmla="*/ 7624109 w 12192000"/>
              <a:gd name="connsiteY31" fmla="*/ 218987 h 843657"/>
              <a:gd name="connsiteX32" fmla="*/ 7643393 w 12192000"/>
              <a:gd name="connsiteY32" fmla="*/ 228895 h 843657"/>
              <a:gd name="connsiteX33" fmla="*/ 7649074 w 12192000"/>
              <a:gd name="connsiteY33" fmla="*/ 229127 h 843657"/>
              <a:gd name="connsiteX34" fmla="*/ 7681385 w 12192000"/>
              <a:gd name="connsiteY34" fmla="*/ 241546 h 843657"/>
              <a:gd name="connsiteX35" fmla="*/ 7682814 w 12192000"/>
              <a:gd name="connsiteY35" fmla="*/ 240947 h 843657"/>
              <a:gd name="connsiteX36" fmla="*/ 7696214 w 12192000"/>
              <a:gd name="connsiteY36" fmla="*/ 241085 h 843657"/>
              <a:gd name="connsiteX37" fmla="*/ 7819450 w 12192000"/>
              <a:gd name="connsiteY37" fmla="*/ 251097 h 843657"/>
              <a:gd name="connsiteX38" fmla="*/ 7826804 w 12192000"/>
              <a:gd name="connsiteY38" fmla="*/ 253271 h 843657"/>
              <a:gd name="connsiteX39" fmla="*/ 7827179 w 12192000"/>
              <a:gd name="connsiteY39" fmla="*/ 253144 h 843657"/>
              <a:gd name="connsiteX40" fmla="*/ 7835389 w 12192000"/>
              <a:gd name="connsiteY40" fmla="*/ 255095 h 843657"/>
              <a:gd name="connsiteX41" fmla="*/ 7840212 w 12192000"/>
              <a:gd name="connsiteY41" fmla="*/ 257235 h 843657"/>
              <a:gd name="connsiteX42" fmla="*/ 7854477 w 12192000"/>
              <a:gd name="connsiteY42" fmla="*/ 261452 h 843657"/>
              <a:gd name="connsiteX43" fmla="*/ 7925416 w 12192000"/>
              <a:gd name="connsiteY43" fmla="*/ 250871 h 843657"/>
              <a:gd name="connsiteX44" fmla="*/ 8027820 w 12192000"/>
              <a:gd name="connsiteY44" fmla="*/ 237431 h 843657"/>
              <a:gd name="connsiteX45" fmla="*/ 8082003 w 12192000"/>
              <a:gd name="connsiteY45" fmla="*/ 258480 h 843657"/>
              <a:gd name="connsiteX46" fmla="*/ 8258788 w 12192000"/>
              <a:gd name="connsiteY46" fmla="*/ 272192 h 843657"/>
              <a:gd name="connsiteX47" fmla="*/ 8292894 w 12192000"/>
              <a:gd name="connsiteY47" fmla="*/ 269919 h 843657"/>
              <a:gd name="connsiteX48" fmla="*/ 8297864 w 12192000"/>
              <a:gd name="connsiteY48" fmla="*/ 268332 h 843657"/>
              <a:gd name="connsiteX49" fmla="*/ 8304197 w 12192000"/>
              <a:gd name="connsiteY49" fmla="*/ 267834 h 843657"/>
              <a:gd name="connsiteX50" fmla="*/ 8320276 w 12192000"/>
              <a:gd name="connsiteY50" fmla="*/ 270133 h 843657"/>
              <a:gd name="connsiteX51" fmla="*/ 8326122 w 12192000"/>
              <a:gd name="connsiteY51" fmla="*/ 271603 h 843657"/>
              <a:gd name="connsiteX52" fmla="*/ 8335105 w 12192000"/>
              <a:gd name="connsiteY52" fmla="*/ 272466 h 843657"/>
              <a:gd name="connsiteX53" fmla="*/ 8335390 w 12192000"/>
              <a:gd name="connsiteY53" fmla="*/ 272295 h 843657"/>
              <a:gd name="connsiteX54" fmla="*/ 8383421 w 12192000"/>
              <a:gd name="connsiteY54" fmla="*/ 274638 h 843657"/>
              <a:gd name="connsiteX55" fmla="*/ 8443863 w 12192000"/>
              <a:gd name="connsiteY55" fmla="*/ 268710 h 843657"/>
              <a:gd name="connsiteX56" fmla="*/ 8467401 w 12192000"/>
              <a:gd name="connsiteY56" fmla="*/ 267736 h 843657"/>
              <a:gd name="connsiteX57" fmla="*/ 8480310 w 12192000"/>
              <a:gd name="connsiteY57" fmla="*/ 266190 h 843657"/>
              <a:gd name="connsiteX58" fmla="*/ 8481334 w 12192000"/>
              <a:gd name="connsiteY58" fmla="*/ 265430 h 843657"/>
              <a:gd name="connsiteX59" fmla="*/ 8519400 w 12192000"/>
              <a:gd name="connsiteY59" fmla="*/ 273417 h 843657"/>
              <a:gd name="connsiteX60" fmla="*/ 8673416 w 12192000"/>
              <a:gd name="connsiteY60" fmla="*/ 324197 h 843657"/>
              <a:gd name="connsiteX61" fmla="*/ 8915200 w 12192000"/>
              <a:gd name="connsiteY61" fmla="*/ 356781 h 843657"/>
              <a:gd name="connsiteX62" fmla="*/ 9059198 w 12192000"/>
              <a:gd name="connsiteY62" fmla="*/ 364924 h 843657"/>
              <a:gd name="connsiteX63" fmla="*/ 9178845 w 12192000"/>
              <a:gd name="connsiteY63" fmla="*/ 379331 h 843657"/>
              <a:gd name="connsiteX64" fmla="*/ 9291225 w 12192000"/>
              <a:gd name="connsiteY64" fmla="*/ 384156 h 843657"/>
              <a:gd name="connsiteX65" fmla="*/ 9370554 w 12192000"/>
              <a:gd name="connsiteY65" fmla="*/ 395218 h 843657"/>
              <a:gd name="connsiteX66" fmla="*/ 9413541 w 12192000"/>
              <a:gd name="connsiteY66" fmla="*/ 394032 h 843657"/>
              <a:gd name="connsiteX67" fmla="*/ 9457933 w 12192000"/>
              <a:gd name="connsiteY67" fmla="*/ 395525 h 843657"/>
              <a:gd name="connsiteX68" fmla="*/ 9592718 w 12192000"/>
              <a:gd name="connsiteY68" fmla="*/ 403735 h 843657"/>
              <a:gd name="connsiteX69" fmla="*/ 9668575 w 12192000"/>
              <a:gd name="connsiteY69" fmla="*/ 410688 h 843657"/>
              <a:gd name="connsiteX70" fmla="*/ 9715652 w 12192000"/>
              <a:gd name="connsiteY70" fmla="*/ 411123 h 843657"/>
              <a:gd name="connsiteX71" fmla="*/ 9777853 w 12192000"/>
              <a:gd name="connsiteY71" fmla="*/ 400831 h 843657"/>
              <a:gd name="connsiteX72" fmla="*/ 9851249 w 12192000"/>
              <a:gd name="connsiteY72" fmla="*/ 415333 h 843657"/>
              <a:gd name="connsiteX73" fmla="*/ 9976759 w 12192000"/>
              <a:gd name="connsiteY73" fmla="*/ 429768 h 843657"/>
              <a:gd name="connsiteX74" fmla="*/ 10190155 w 12192000"/>
              <a:gd name="connsiteY74" fmla="*/ 473343 h 843657"/>
              <a:gd name="connsiteX75" fmla="*/ 10283621 w 12192000"/>
              <a:gd name="connsiteY75" fmla="*/ 482672 h 843657"/>
              <a:gd name="connsiteX76" fmla="*/ 10363623 w 12192000"/>
              <a:gd name="connsiteY76" fmla="*/ 479281 h 843657"/>
              <a:gd name="connsiteX77" fmla="*/ 10418680 w 12192000"/>
              <a:gd name="connsiteY77" fmla="*/ 481335 h 843657"/>
              <a:gd name="connsiteX78" fmla="*/ 10476232 w 12192000"/>
              <a:gd name="connsiteY78" fmla="*/ 487929 h 843657"/>
              <a:gd name="connsiteX79" fmla="*/ 10477443 w 12192000"/>
              <a:gd name="connsiteY79" fmla="*/ 488348 h 843657"/>
              <a:gd name="connsiteX80" fmla="*/ 10478546 w 12192000"/>
              <a:gd name="connsiteY80" fmla="*/ 484593 h 843657"/>
              <a:gd name="connsiteX81" fmla="*/ 10522544 w 12192000"/>
              <a:gd name="connsiteY81" fmla="*/ 483599 h 843657"/>
              <a:gd name="connsiteX82" fmla="*/ 10525940 w 12192000"/>
              <a:gd name="connsiteY82" fmla="*/ 488575 h 843657"/>
              <a:gd name="connsiteX83" fmla="*/ 10527978 w 12192000"/>
              <a:gd name="connsiteY83" fmla="*/ 487468 h 843657"/>
              <a:gd name="connsiteX84" fmla="*/ 10551856 w 12192000"/>
              <a:gd name="connsiteY84" fmla="*/ 495400 h 843657"/>
              <a:gd name="connsiteX85" fmla="*/ 10651180 w 12192000"/>
              <a:gd name="connsiteY85" fmla="*/ 481776 h 843657"/>
              <a:gd name="connsiteX86" fmla="*/ 10692407 w 12192000"/>
              <a:gd name="connsiteY86" fmla="*/ 479535 h 843657"/>
              <a:gd name="connsiteX87" fmla="*/ 10805173 w 12192000"/>
              <a:gd name="connsiteY87" fmla="*/ 469286 h 843657"/>
              <a:gd name="connsiteX88" fmla="*/ 10918240 w 12192000"/>
              <a:gd name="connsiteY88" fmla="*/ 455873 h 843657"/>
              <a:gd name="connsiteX89" fmla="*/ 10985893 w 12192000"/>
              <a:gd name="connsiteY89" fmla="*/ 430155 h 843657"/>
              <a:gd name="connsiteX90" fmla="*/ 11078762 w 12192000"/>
              <a:gd name="connsiteY90" fmla="*/ 421051 h 843657"/>
              <a:gd name="connsiteX91" fmla="*/ 11113454 w 12192000"/>
              <a:gd name="connsiteY91" fmla="*/ 390853 h 843657"/>
              <a:gd name="connsiteX92" fmla="*/ 11262187 w 12192000"/>
              <a:gd name="connsiteY92" fmla="*/ 378634 h 843657"/>
              <a:gd name="connsiteX93" fmla="*/ 11357725 w 12192000"/>
              <a:gd name="connsiteY93" fmla="*/ 347628 h 843657"/>
              <a:gd name="connsiteX94" fmla="*/ 11514053 w 12192000"/>
              <a:gd name="connsiteY94" fmla="*/ 323566 h 843657"/>
              <a:gd name="connsiteX95" fmla="*/ 11560799 w 12192000"/>
              <a:gd name="connsiteY95" fmla="*/ 310945 h 843657"/>
              <a:gd name="connsiteX96" fmla="*/ 11555095 w 12192000"/>
              <a:gd name="connsiteY96" fmla="*/ 330247 h 843657"/>
              <a:gd name="connsiteX97" fmla="*/ 11601935 w 12192000"/>
              <a:gd name="connsiteY97" fmla="*/ 336765 h 843657"/>
              <a:gd name="connsiteX98" fmla="*/ 11689326 w 12192000"/>
              <a:gd name="connsiteY98" fmla="*/ 303103 h 843657"/>
              <a:gd name="connsiteX99" fmla="*/ 11889311 w 12192000"/>
              <a:gd name="connsiteY99" fmla="*/ 296043 h 843657"/>
              <a:gd name="connsiteX100" fmla="*/ 11894969 w 12192000"/>
              <a:gd name="connsiteY100" fmla="*/ 296953 h 843657"/>
              <a:gd name="connsiteX101" fmla="*/ 11890989 w 12192000"/>
              <a:gd name="connsiteY101" fmla="*/ 298008 h 843657"/>
              <a:gd name="connsiteX102" fmla="*/ 11895904 w 12192000"/>
              <a:gd name="connsiteY102" fmla="*/ 297102 h 843657"/>
              <a:gd name="connsiteX103" fmla="*/ 11894969 w 12192000"/>
              <a:gd name="connsiteY103" fmla="*/ 296953 h 843657"/>
              <a:gd name="connsiteX104" fmla="*/ 11896981 w 12192000"/>
              <a:gd name="connsiteY104" fmla="*/ 296418 h 843657"/>
              <a:gd name="connsiteX105" fmla="*/ 11931533 w 12192000"/>
              <a:gd name="connsiteY105" fmla="*/ 322577 h 843657"/>
              <a:gd name="connsiteX106" fmla="*/ 11970826 w 12192000"/>
              <a:gd name="connsiteY106" fmla="*/ 284547 h 843657"/>
              <a:gd name="connsiteX107" fmla="*/ 11998411 w 12192000"/>
              <a:gd name="connsiteY107" fmla="*/ 275459 h 843657"/>
              <a:gd name="connsiteX108" fmla="*/ 12070284 w 12192000"/>
              <a:gd name="connsiteY108" fmla="*/ 252823 h 843657"/>
              <a:gd name="connsiteX109" fmla="*/ 12149273 w 12192000"/>
              <a:gd name="connsiteY109" fmla="*/ 283340 h 843657"/>
              <a:gd name="connsiteX110" fmla="*/ 12192000 w 12192000"/>
              <a:gd name="connsiteY110" fmla="*/ 293933 h 843657"/>
              <a:gd name="connsiteX111" fmla="*/ 12192000 w 12192000"/>
              <a:gd name="connsiteY111" fmla="*/ 843657 h 843657"/>
              <a:gd name="connsiteX112" fmla="*/ 0 w 12192000"/>
              <a:gd name="connsiteY112" fmla="*/ 843657 h 843657"/>
              <a:gd name="connsiteX113" fmla="*/ 0 w 12192000"/>
              <a:gd name="connsiteY113" fmla="*/ 517671 h 843657"/>
              <a:gd name="connsiteX114" fmla="*/ 62970 w 12192000"/>
              <a:gd name="connsiteY114" fmla="*/ 497349 h 843657"/>
              <a:gd name="connsiteX115" fmla="*/ 163102 w 12192000"/>
              <a:gd name="connsiteY115" fmla="*/ 486965 h 843657"/>
              <a:gd name="connsiteX116" fmla="*/ 327347 w 12192000"/>
              <a:gd name="connsiteY116" fmla="*/ 474218 h 843657"/>
              <a:gd name="connsiteX117" fmla="*/ 616456 w 12192000"/>
              <a:gd name="connsiteY117" fmla="*/ 448171 h 843657"/>
              <a:gd name="connsiteX118" fmla="*/ 805377 w 12192000"/>
              <a:gd name="connsiteY118" fmla="*/ 441830 h 843657"/>
              <a:gd name="connsiteX119" fmla="*/ 937261 w 12192000"/>
              <a:gd name="connsiteY119" fmla="*/ 436268 h 843657"/>
              <a:gd name="connsiteX120" fmla="*/ 1139080 w 12192000"/>
              <a:gd name="connsiteY120" fmla="*/ 358865 h 843657"/>
              <a:gd name="connsiteX121" fmla="*/ 1319302 w 12192000"/>
              <a:gd name="connsiteY121" fmla="*/ 308917 h 843657"/>
              <a:gd name="connsiteX122" fmla="*/ 1385386 w 12192000"/>
              <a:gd name="connsiteY122" fmla="*/ 296402 h 843657"/>
              <a:gd name="connsiteX123" fmla="*/ 1404278 w 12192000"/>
              <a:gd name="connsiteY123" fmla="*/ 282186 h 843657"/>
              <a:gd name="connsiteX124" fmla="*/ 1431509 w 12192000"/>
              <a:gd name="connsiteY124" fmla="*/ 282637 h 843657"/>
              <a:gd name="connsiteX125" fmla="*/ 1479635 w 12192000"/>
              <a:gd name="connsiteY125" fmla="*/ 281452 h 843657"/>
              <a:gd name="connsiteX126" fmla="*/ 1522846 w 12192000"/>
              <a:gd name="connsiteY126" fmla="*/ 286636 h 843657"/>
              <a:gd name="connsiteX127" fmla="*/ 1744857 w 12192000"/>
              <a:gd name="connsiteY127" fmla="*/ 299498 h 843657"/>
              <a:gd name="connsiteX128" fmla="*/ 1800399 w 12192000"/>
              <a:gd name="connsiteY128" fmla="*/ 286471 h 843657"/>
              <a:gd name="connsiteX129" fmla="*/ 1829679 w 12192000"/>
              <a:gd name="connsiteY129" fmla="*/ 279899 h 843657"/>
              <a:gd name="connsiteX130" fmla="*/ 1848467 w 12192000"/>
              <a:gd name="connsiteY130" fmla="*/ 280085 h 843657"/>
              <a:gd name="connsiteX131" fmla="*/ 1919990 w 12192000"/>
              <a:gd name="connsiteY131" fmla="*/ 280551 h 843657"/>
              <a:gd name="connsiteX132" fmla="*/ 1947318 w 12192000"/>
              <a:gd name="connsiteY132" fmla="*/ 275157 h 843657"/>
              <a:gd name="connsiteX133" fmla="*/ 2052662 w 12192000"/>
              <a:gd name="connsiteY133" fmla="*/ 260377 h 843657"/>
              <a:gd name="connsiteX134" fmla="*/ 2142850 w 12192000"/>
              <a:gd name="connsiteY134" fmla="*/ 253103 h 843657"/>
              <a:gd name="connsiteX135" fmla="*/ 2207849 w 12192000"/>
              <a:gd name="connsiteY135" fmla="*/ 271590 h 843657"/>
              <a:gd name="connsiteX136" fmla="*/ 2213757 w 12192000"/>
              <a:gd name="connsiteY136" fmla="*/ 267429 h 843657"/>
              <a:gd name="connsiteX137" fmla="*/ 2258954 w 12192000"/>
              <a:gd name="connsiteY137" fmla="*/ 268589 h 843657"/>
              <a:gd name="connsiteX138" fmla="*/ 2416183 w 12192000"/>
              <a:gd name="connsiteY138" fmla="*/ 301325 h 843657"/>
              <a:gd name="connsiteX139" fmla="*/ 2504536 w 12192000"/>
              <a:gd name="connsiteY139" fmla="*/ 302799 h 843657"/>
              <a:gd name="connsiteX140" fmla="*/ 2536071 w 12192000"/>
              <a:gd name="connsiteY140" fmla="*/ 298698 h 843657"/>
              <a:gd name="connsiteX141" fmla="*/ 2588893 w 12192000"/>
              <a:gd name="connsiteY141" fmla="*/ 292112 h 843657"/>
              <a:gd name="connsiteX142" fmla="*/ 2628809 w 12192000"/>
              <a:gd name="connsiteY142" fmla="*/ 275805 h 843657"/>
              <a:gd name="connsiteX143" fmla="*/ 2672807 w 12192000"/>
              <a:gd name="connsiteY143" fmla="*/ 274811 h 843657"/>
              <a:gd name="connsiteX144" fmla="*/ 2682466 w 12192000"/>
              <a:gd name="connsiteY144" fmla="*/ 289307 h 843657"/>
              <a:gd name="connsiteX145" fmla="*/ 2801443 w 12192000"/>
              <a:gd name="connsiteY145" fmla="*/ 272988 h 843657"/>
              <a:gd name="connsiteX146" fmla="*/ 2842670 w 12192000"/>
              <a:gd name="connsiteY146" fmla="*/ 270747 h 843657"/>
              <a:gd name="connsiteX147" fmla="*/ 2955436 w 12192000"/>
              <a:gd name="connsiteY147" fmla="*/ 260498 h 843657"/>
              <a:gd name="connsiteX148" fmla="*/ 3068503 w 12192000"/>
              <a:gd name="connsiteY148" fmla="*/ 247085 h 843657"/>
              <a:gd name="connsiteX149" fmla="*/ 3136157 w 12192000"/>
              <a:gd name="connsiteY149" fmla="*/ 221367 h 843657"/>
              <a:gd name="connsiteX150" fmla="*/ 3229025 w 12192000"/>
              <a:gd name="connsiteY150" fmla="*/ 212263 h 843657"/>
              <a:gd name="connsiteX151" fmla="*/ 3263717 w 12192000"/>
              <a:gd name="connsiteY151" fmla="*/ 182064 h 843657"/>
              <a:gd name="connsiteX152" fmla="*/ 3412450 w 12192000"/>
              <a:gd name="connsiteY152" fmla="*/ 169845 h 843657"/>
              <a:gd name="connsiteX153" fmla="*/ 3507988 w 12192000"/>
              <a:gd name="connsiteY153" fmla="*/ 138840 h 843657"/>
              <a:gd name="connsiteX154" fmla="*/ 3664316 w 12192000"/>
              <a:gd name="connsiteY154" fmla="*/ 114777 h 843657"/>
              <a:gd name="connsiteX155" fmla="*/ 3711062 w 12192000"/>
              <a:gd name="connsiteY155" fmla="*/ 102156 h 843657"/>
              <a:gd name="connsiteX156" fmla="*/ 3705359 w 12192000"/>
              <a:gd name="connsiteY156" fmla="*/ 121458 h 843657"/>
              <a:gd name="connsiteX157" fmla="*/ 3752198 w 12192000"/>
              <a:gd name="connsiteY157" fmla="*/ 127977 h 843657"/>
              <a:gd name="connsiteX158" fmla="*/ 3839589 w 12192000"/>
              <a:gd name="connsiteY158" fmla="*/ 94314 h 843657"/>
              <a:gd name="connsiteX159" fmla="*/ 4039575 w 12192000"/>
              <a:gd name="connsiteY159" fmla="*/ 87255 h 843657"/>
              <a:gd name="connsiteX160" fmla="*/ 4045232 w 12192000"/>
              <a:gd name="connsiteY160" fmla="*/ 88164 h 843657"/>
              <a:gd name="connsiteX161" fmla="*/ 4041253 w 12192000"/>
              <a:gd name="connsiteY161" fmla="*/ 89220 h 843657"/>
              <a:gd name="connsiteX162" fmla="*/ 4046168 w 12192000"/>
              <a:gd name="connsiteY162" fmla="*/ 88314 h 843657"/>
              <a:gd name="connsiteX163" fmla="*/ 4045232 w 12192000"/>
              <a:gd name="connsiteY163" fmla="*/ 88164 h 843657"/>
              <a:gd name="connsiteX164" fmla="*/ 4047244 w 12192000"/>
              <a:gd name="connsiteY164" fmla="*/ 87630 h 843657"/>
              <a:gd name="connsiteX165" fmla="*/ 4081797 w 12192000"/>
              <a:gd name="connsiteY165" fmla="*/ 113788 h 843657"/>
              <a:gd name="connsiteX166" fmla="*/ 4121089 w 12192000"/>
              <a:gd name="connsiteY166" fmla="*/ 75758 h 843657"/>
              <a:gd name="connsiteX167" fmla="*/ 4148674 w 12192000"/>
              <a:gd name="connsiteY167" fmla="*/ 66671 h 843657"/>
              <a:gd name="connsiteX168" fmla="*/ 4220548 w 12192000"/>
              <a:gd name="connsiteY168" fmla="*/ 44035 h 843657"/>
              <a:gd name="connsiteX169" fmla="*/ 4354249 w 12192000"/>
              <a:gd name="connsiteY169" fmla="*/ 88116 h 843657"/>
              <a:gd name="connsiteX170" fmla="*/ 4549237 w 12192000"/>
              <a:gd name="connsiteY170" fmla="*/ 79806 h 843657"/>
              <a:gd name="connsiteX171" fmla="*/ 4796679 w 12192000"/>
              <a:gd name="connsiteY171" fmla="*/ 108111 h 843657"/>
              <a:gd name="connsiteX172" fmla="*/ 4928657 w 12192000"/>
              <a:gd name="connsiteY172" fmla="*/ 111604 h 843657"/>
              <a:gd name="connsiteX173" fmla="*/ 5136768 w 12192000"/>
              <a:gd name="connsiteY173" fmla="*/ 48267 h 843657"/>
              <a:gd name="connsiteX174" fmla="*/ 5320899 w 12192000"/>
              <a:gd name="connsiteY174" fmla="*/ 10821 h 843657"/>
              <a:gd name="connsiteX175" fmla="*/ 5427496 w 12192000"/>
              <a:gd name="connsiteY175" fmla="*/ 48 h 843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843657">
                <a:moveTo>
                  <a:pt x="5427496" y="48"/>
                </a:moveTo>
                <a:cubicBezTo>
                  <a:pt x="5539522" y="-1167"/>
                  <a:pt x="5660629" y="21238"/>
                  <a:pt x="5725893" y="21789"/>
                </a:cubicBezTo>
                <a:cubicBezTo>
                  <a:pt x="5728883" y="21092"/>
                  <a:pt x="5807017" y="20526"/>
                  <a:pt x="5843016" y="15229"/>
                </a:cubicBezTo>
                <a:lnTo>
                  <a:pt x="5846849" y="32983"/>
                </a:lnTo>
                <a:lnTo>
                  <a:pt x="5899818" y="25502"/>
                </a:lnTo>
                <a:cubicBezTo>
                  <a:pt x="5978576" y="29224"/>
                  <a:pt x="5979762" y="33846"/>
                  <a:pt x="6034990" y="39501"/>
                </a:cubicBezTo>
                <a:cubicBezTo>
                  <a:pt x="6090217" y="45155"/>
                  <a:pt x="6180985" y="52604"/>
                  <a:pt x="6231181" y="59432"/>
                </a:cubicBezTo>
                <a:cubicBezTo>
                  <a:pt x="6281376" y="66260"/>
                  <a:pt x="6255083" y="72671"/>
                  <a:pt x="6336161" y="80469"/>
                </a:cubicBezTo>
                <a:cubicBezTo>
                  <a:pt x="6367899" y="78809"/>
                  <a:pt x="6388398" y="79505"/>
                  <a:pt x="6424286" y="80202"/>
                </a:cubicBezTo>
                <a:lnTo>
                  <a:pt x="6498206" y="88921"/>
                </a:lnTo>
                <a:cubicBezTo>
                  <a:pt x="6511924" y="88197"/>
                  <a:pt x="6519540" y="89722"/>
                  <a:pt x="6524438" y="92235"/>
                </a:cubicBezTo>
                <a:lnTo>
                  <a:pt x="6528543" y="96055"/>
                </a:lnTo>
                <a:lnTo>
                  <a:pt x="6550787" y="79748"/>
                </a:lnTo>
                <a:lnTo>
                  <a:pt x="6638443" y="117301"/>
                </a:lnTo>
                <a:lnTo>
                  <a:pt x="6639771" y="116273"/>
                </a:lnTo>
                <a:cubicBezTo>
                  <a:pt x="6661612" y="112323"/>
                  <a:pt x="6702466" y="111534"/>
                  <a:pt x="6733110" y="109431"/>
                </a:cubicBezTo>
                <a:cubicBezTo>
                  <a:pt x="6750270" y="113134"/>
                  <a:pt x="6804803" y="100717"/>
                  <a:pt x="6823638" y="103653"/>
                </a:cubicBezTo>
                <a:lnTo>
                  <a:pt x="6834898" y="105044"/>
                </a:lnTo>
                <a:lnTo>
                  <a:pt x="6835271" y="104811"/>
                </a:lnTo>
                <a:cubicBezTo>
                  <a:pt x="6838034" y="104559"/>
                  <a:pt x="6841861" y="104809"/>
                  <a:pt x="6847445" y="105763"/>
                </a:cubicBezTo>
                <a:lnTo>
                  <a:pt x="6855429" y="107584"/>
                </a:lnTo>
                <a:lnTo>
                  <a:pt x="6923302" y="131290"/>
                </a:lnTo>
                <a:lnTo>
                  <a:pt x="7046891" y="109264"/>
                </a:lnTo>
                <a:cubicBezTo>
                  <a:pt x="7109198" y="115376"/>
                  <a:pt x="7163425" y="116966"/>
                  <a:pt x="7233811" y="127598"/>
                </a:cubicBezTo>
                <a:cubicBezTo>
                  <a:pt x="7295557" y="125883"/>
                  <a:pt x="7306408" y="101921"/>
                  <a:pt x="7371301" y="118421"/>
                </a:cubicBezTo>
                <a:cubicBezTo>
                  <a:pt x="7428238" y="129077"/>
                  <a:pt x="7510607" y="192508"/>
                  <a:pt x="7574701" y="190435"/>
                </a:cubicBezTo>
                <a:cubicBezTo>
                  <a:pt x="7575517" y="193901"/>
                  <a:pt x="7577730" y="196953"/>
                  <a:pt x="7580910" y="199699"/>
                </a:cubicBezTo>
                <a:lnTo>
                  <a:pt x="7592267" y="206716"/>
                </a:lnTo>
                <a:lnTo>
                  <a:pt x="7594969" y="206552"/>
                </a:lnTo>
                <a:cubicBezTo>
                  <a:pt x="7605059" y="207466"/>
                  <a:pt x="7609760" y="209355"/>
                  <a:pt x="7612066" y="211669"/>
                </a:cubicBezTo>
                <a:lnTo>
                  <a:pt x="7613197" y="214836"/>
                </a:lnTo>
                <a:lnTo>
                  <a:pt x="7624109" y="218987"/>
                </a:lnTo>
                <a:lnTo>
                  <a:pt x="7643393" y="228895"/>
                </a:lnTo>
                <a:lnTo>
                  <a:pt x="7649074" y="229127"/>
                </a:lnTo>
                <a:lnTo>
                  <a:pt x="7681385" y="241546"/>
                </a:lnTo>
                <a:lnTo>
                  <a:pt x="7682814" y="240947"/>
                </a:lnTo>
                <a:cubicBezTo>
                  <a:pt x="7686754" y="239889"/>
                  <a:pt x="7691050" y="239641"/>
                  <a:pt x="7696214" y="241085"/>
                </a:cubicBezTo>
                <a:lnTo>
                  <a:pt x="7819450" y="251097"/>
                </a:lnTo>
                <a:lnTo>
                  <a:pt x="7826804" y="253271"/>
                </a:lnTo>
                <a:lnTo>
                  <a:pt x="7827179" y="253144"/>
                </a:lnTo>
                <a:cubicBezTo>
                  <a:pt x="7829262" y="253251"/>
                  <a:pt x="7831866" y="253829"/>
                  <a:pt x="7835389" y="255095"/>
                </a:cubicBezTo>
                <a:lnTo>
                  <a:pt x="7840212" y="257235"/>
                </a:lnTo>
                <a:lnTo>
                  <a:pt x="7854477" y="261452"/>
                </a:lnTo>
                <a:lnTo>
                  <a:pt x="7925416" y="250871"/>
                </a:lnTo>
                <a:cubicBezTo>
                  <a:pt x="7968549" y="254776"/>
                  <a:pt x="7991532" y="223503"/>
                  <a:pt x="8027820" y="237431"/>
                </a:cubicBezTo>
                <a:cubicBezTo>
                  <a:pt x="8068225" y="241026"/>
                  <a:pt x="8049335" y="250837"/>
                  <a:pt x="8082003" y="258480"/>
                </a:cubicBezTo>
                <a:cubicBezTo>
                  <a:pt x="8118911" y="261016"/>
                  <a:pt x="8227791" y="271465"/>
                  <a:pt x="8258788" y="272192"/>
                </a:cubicBezTo>
                <a:cubicBezTo>
                  <a:pt x="8285356" y="257871"/>
                  <a:pt x="8284528" y="264250"/>
                  <a:pt x="8292894" y="269919"/>
                </a:cubicBezTo>
                <a:lnTo>
                  <a:pt x="8297864" y="268332"/>
                </a:lnTo>
                <a:lnTo>
                  <a:pt x="8304197" y="267834"/>
                </a:lnTo>
                <a:lnTo>
                  <a:pt x="8320276" y="270133"/>
                </a:lnTo>
                <a:lnTo>
                  <a:pt x="8326122" y="271603"/>
                </a:lnTo>
                <a:cubicBezTo>
                  <a:pt x="8330224" y="272389"/>
                  <a:pt x="8333047" y="272623"/>
                  <a:pt x="8335105" y="272466"/>
                </a:cubicBezTo>
                <a:lnTo>
                  <a:pt x="8335390" y="272295"/>
                </a:lnTo>
                <a:lnTo>
                  <a:pt x="8383421" y="274638"/>
                </a:lnTo>
                <a:cubicBezTo>
                  <a:pt x="8398105" y="264966"/>
                  <a:pt x="8442440" y="289516"/>
                  <a:pt x="8443863" y="268710"/>
                </a:cubicBezTo>
                <a:cubicBezTo>
                  <a:pt x="8461029" y="272153"/>
                  <a:pt x="8468950" y="281627"/>
                  <a:pt x="8467401" y="267736"/>
                </a:cubicBezTo>
                <a:cubicBezTo>
                  <a:pt x="8473175" y="268487"/>
                  <a:pt x="8477144" y="267709"/>
                  <a:pt x="8480310" y="266190"/>
                </a:cubicBezTo>
                <a:lnTo>
                  <a:pt x="8481334" y="265430"/>
                </a:lnTo>
                <a:lnTo>
                  <a:pt x="8519400" y="273417"/>
                </a:lnTo>
                <a:lnTo>
                  <a:pt x="8673416" y="324197"/>
                </a:lnTo>
                <a:cubicBezTo>
                  <a:pt x="8745894" y="327976"/>
                  <a:pt x="8849559" y="346603"/>
                  <a:pt x="8915200" y="356781"/>
                </a:cubicBezTo>
                <a:cubicBezTo>
                  <a:pt x="8932755" y="365773"/>
                  <a:pt x="9005876" y="371758"/>
                  <a:pt x="9059198" y="364924"/>
                </a:cubicBezTo>
                <a:lnTo>
                  <a:pt x="9178845" y="379331"/>
                </a:lnTo>
                <a:cubicBezTo>
                  <a:pt x="9219852" y="386336"/>
                  <a:pt x="9250133" y="384055"/>
                  <a:pt x="9291225" y="384156"/>
                </a:cubicBezTo>
                <a:cubicBezTo>
                  <a:pt x="9315636" y="387667"/>
                  <a:pt x="9329719" y="388016"/>
                  <a:pt x="9370554" y="395218"/>
                </a:cubicBezTo>
                <a:cubicBezTo>
                  <a:pt x="9378187" y="394560"/>
                  <a:pt x="9405932" y="395507"/>
                  <a:pt x="9413541" y="394032"/>
                </a:cubicBezTo>
                <a:lnTo>
                  <a:pt x="9457933" y="395525"/>
                </a:lnTo>
                <a:lnTo>
                  <a:pt x="9592718" y="403735"/>
                </a:lnTo>
                <a:cubicBezTo>
                  <a:pt x="9606379" y="409007"/>
                  <a:pt x="9655291" y="415471"/>
                  <a:pt x="9668575" y="410688"/>
                </a:cubicBezTo>
                <a:cubicBezTo>
                  <a:pt x="9679602" y="410798"/>
                  <a:pt x="9706602" y="416975"/>
                  <a:pt x="9715652" y="411123"/>
                </a:cubicBezTo>
                <a:cubicBezTo>
                  <a:pt x="9741103" y="416170"/>
                  <a:pt x="9768395" y="403710"/>
                  <a:pt x="9777853" y="400831"/>
                </a:cubicBezTo>
                <a:cubicBezTo>
                  <a:pt x="9805740" y="393796"/>
                  <a:pt x="9827401" y="416417"/>
                  <a:pt x="9851249" y="415333"/>
                </a:cubicBezTo>
                <a:cubicBezTo>
                  <a:pt x="9890629" y="418769"/>
                  <a:pt x="9948551" y="426335"/>
                  <a:pt x="9976759" y="429768"/>
                </a:cubicBezTo>
                <a:cubicBezTo>
                  <a:pt x="10039303" y="440942"/>
                  <a:pt x="10139010" y="464526"/>
                  <a:pt x="10190155" y="473343"/>
                </a:cubicBezTo>
                <a:cubicBezTo>
                  <a:pt x="10247801" y="482478"/>
                  <a:pt x="10217837" y="456410"/>
                  <a:pt x="10283621" y="482672"/>
                </a:cubicBezTo>
                <a:cubicBezTo>
                  <a:pt x="10314609" y="484053"/>
                  <a:pt x="10340423" y="481075"/>
                  <a:pt x="10363623" y="479281"/>
                </a:cubicBezTo>
                <a:cubicBezTo>
                  <a:pt x="10362575" y="468594"/>
                  <a:pt x="10390200" y="481546"/>
                  <a:pt x="10418680" y="481335"/>
                </a:cubicBezTo>
                <a:cubicBezTo>
                  <a:pt x="10435371" y="482382"/>
                  <a:pt x="10458706" y="485335"/>
                  <a:pt x="10476232" y="487929"/>
                </a:cubicBezTo>
                <a:lnTo>
                  <a:pt x="10477443" y="488348"/>
                </a:lnTo>
                <a:lnTo>
                  <a:pt x="10478546" y="484593"/>
                </a:lnTo>
                <a:cubicBezTo>
                  <a:pt x="10496869" y="473932"/>
                  <a:pt x="10504440" y="492791"/>
                  <a:pt x="10522544" y="483599"/>
                </a:cubicBezTo>
                <a:lnTo>
                  <a:pt x="10525940" y="488575"/>
                </a:lnTo>
                <a:lnTo>
                  <a:pt x="10527978" y="487468"/>
                </a:lnTo>
                <a:lnTo>
                  <a:pt x="10551856" y="495400"/>
                </a:lnTo>
                <a:lnTo>
                  <a:pt x="10651180" y="481776"/>
                </a:lnTo>
                <a:cubicBezTo>
                  <a:pt x="10666635" y="489439"/>
                  <a:pt x="10679569" y="486219"/>
                  <a:pt x="10692407" y="479535"/>
                </a:cubicBezTo>
                <a:cubicBezTo>
                  <a:pt x="10729215" y="482326"/>
                  <a:pt x="10763453" y="472539"/>
                  <a:pt x="10805173" y="469286"/>
                </a:cubicBezTo>
                <a:cubicBezTo>
                  <a:pt x="10849593" y="478609"/>
                  <a:pt x="10873661" y="459268"/>
                  <a:pt x="10918240" y="455873"/>
                </a:cubicBezTo>
                <a:cubicBezTo>
                  <a:pt x="10961126" y="475397"/>
                  <a:pt x="10948597" y="428686"/>
                  <a:pt x="10985893" y="430155"/>
                </a:cubicBezTo>
                <a:cubicBezTo>
                  <a:pt x="11045792" y="447988"/>
                  <a:pt x="10985190" y="414687"/>
                  <a:pt x="11078762" y="421051"/>
                </a:cubicBezTo>
                <a:cubicBezTo>
                  <a:pt x="11083925" y="424015"/>
                  <a:pt x="11114482" y="394913"/>
                  <a:pt x="11113454" y="390853"/>
                </a:cubicBezTo>
                <a:cubicBezTo>
                  <a:pt x="11133947" y="392405"/>
                  <a:pt x="11233066" y="373732"/>
                  <a:pt x="11262187" y="378634"/>
                </a:cubicBezTo>
                <a:cubicBezTo>
                  <a:pt x="11320092" y="367389"/>
                  <a:pt x="11316005" y="350805"/>
                  <a:pt x="11357725" y="347628"/>
                </a:cubicBezTo>
                <a:cubicBezTo>
                  <a:pt x="11394272" y="337523"/>
                  <a:pt x="11451549" y="336224"/>
                  <a:pt x="11514053" y="323566"/>
                </a:cubicBezTo>
                <a:lnTo>
                  <a:pt x="11560799" y="310945"/>
                </a:lnTo>
                <a:lnTo>
                  <a:pt x="11555095" y="330247"/>
                </a:lnTo>
                <a:cubicBezTo>
                  <a:pt x="11570115" y="329566"/>
                  <a:pt x="11599314" y="335563"/>
                  <a:pt x="11601935" y="336765"/>
                </a:cubicBezTo>
                <a:cubicBezTo>
                  <a:pt x="11636102" y="339048"/>
                  <a:pt x="11641430" y="309890"/>
                  <a:pt x="11689326" y="303103"/>
                </a:cubicBezTo>
                <a:cubicBezTo>
                  <a:pt x="11737222" y="296316"/>
                  <a:pt x="11853888" y="301002"/>
                  <a:pt x="11889311" y="296043"/>
                </a:cubicBezTo>
                <a:lnTo>
                  <a:pt x="11894969" y="296953"/>
                </a:lnTo>
                <a:lnTo>
                  <a:pt x="11890989" y="298008"/>
                </a:lnTo>
                <a:cubicBezTo>
                  <a:pt x="11892055" y="297992"/>
                  <a:pt x="11894939" y="297561"/>
                  <a:pt x="11895904" y="297102"/>
                </a:cubicBezTo>
                <a:lnTo>
                  <a:pt x="11894969" y="296953"/>
                </a:lnTo>
                <a:lnTo>
                  <a:pt x="11896981" y="296418"/>
                </a:lnTo>
                <a:cubicBezTo>
                  <a:pt x="11903286" y="295212"/>
                  <a:pt x="11910383" y="325786"/>
                  <a:pt x="11931533" y="322577"/>
                </a:cubicBezTo>
                <a:cubicBezTo>
                  <a:pt x="11942379" y="322584"/>
                  <a:pt x="11958231" y="288015"/>
                  <a:pt x="11970826" y="284547"/>
                </a:cubicBezTo>
                <a:lnTo>
                  <a:pt x="11998411" y="275459"/>
                </a:lnTo>
                <a:cubicBezTo>
                  <a:pt x="12014431" y="274432"/>
                  <a:pt x="12054264" y="253851"/>
                  <a:pt x="12070284" y="252823"/>
                </a:cubicBezTo>
                <a:cubicBezTo>
                  <a:pt x="12101953" y="269774"/>
                  <a:pt x="12127636" y="277970"/>
                  <a:pt x="12149273" y="283340"/>
                </a:cubicBezTo>
                <a:lnTo>
                  <a:pt x="12192000" y="293933"/>
                </a:lnTo>
                <a:lnTo>
                  <a:pt x="12192000" y="843657"/>
                </a:lnTo>
                <a:lnTo>
                  <a:pt x="0" y="843657"/>
                </a:lnTo>
                <a:lnTo>
                  <a:pt x="0" y="517671"/>
                </a:lnTo>
                <a:lnTo>
                  <a:pt x="62970" y="497349"/>
                </a:lnTo>
                <a:cubicBezTo>
                  <a:pt x="96818" y="489349"/>
                  <a:pt x="130274" y="485131"/>
                  <a:pt x="163102" y="486965"/>
                </a:cubicBezTo>
                <a:cubicBezTo>
                  <a:pt x="229273" y="516421"/>
                  <a:pt x="295464" y="465077"/>
                  <a:pt x="327347" y="474218"/>
                </a:cubicBezTo>
                <a:cubicBezTo>
                  <a:pt x="398278" y="461559"/>
                  <a:pt x="524389" y="465494"/>
                  <a:pt x="616456" y="448171"/>
                </a:cubicBezTo>
                <a:cubicBezTo>
                  <a:pt x="689761" y="448930"/>
                  <a:pt x="725233" y="436443"/>
                  <a:pt x="805377" y="441830"/>
                </a:cubicBezTo>
                <a:cubicBezTo>
                  <a:pt x="856514" y="450042"/>
                  <a:pt x="903636" y="447034"/>
                  <a:pt x="937261" y="436268"/>
                </a:cubicBezTo>
                <a:cubicBezTo>
                  <a:pt x="984382" y="427633"/>
                  <a:pt x="1086871" y="383843"/>
                  <a:pt x="1139080" y="358865"/>
                </a:cubicBezTo>
                <a:cubicBezTo>
                  <a:pt x="1171293" y="330806"/>
                  <a:pt x="1269341" y="356187"/>
                  <a:pt x="1319302" y="308917"/>
                </a:cubicBezTo>
                <a:cubicBezTo>
                  <a:pt x="1351293" y="315381"/>
                  <a:pt x="1370639" y="306651"/>
                  <a:pt x="1385386" y="296402"/>
                </a:cubicBezTo>
                <a:lnTo>
                  <a:pt x="1404278" y="282186"/>
                </a:lnTo>
                <a:lnTo>
                  <a:pt x="1431509" y="282637"/>
                </a:lnTo>
                <a:lnTo>
                  <a:pt x="1479635" y="281452"/>
                </a:lnTo>
                <a:lnTo>
                  <a:pt x="1522846" y="286636"/>
                </a:lnTo>
                <a:cubicBezTo>
                  <a:pt x="1607746" y="295741"/>
                  <a:pt x="1658262" y="297408"/>
                  <a:pt x="1744857" y="299498"/>
                </a:cubicBezTo>
                <a:cubicBezTo>
                  <a:pt x="1746802" y="298898"/>
                  <a:pt x="1772794" y="292779"/>
                  <a:pt x="1800399" y="286471"/>
                </a:cubicBezTo>
                <a:lnTo>
                  <a:pt x="1829679" y="279899"/>
                </a:lnTo>
                <a:lnTo>
                  <a:pt x="1848467" y="280085"/>
                </a:lnTo>
                <a:cubicBezTo>
                  <a:pt x="1862541" y="284929"/>
                  <a:pt x="1909246" y="287572"/>
                  <a:pt x="1919990" y="280551"/>
                </a:cubicBezTo>
                <a:cubicBezTo>
                  <a:pt x="1930120" y="279552"/>
                  <a:pt x="1940770" y="283009"/>
                  <a:pt x="1947318" y="275157"/>
                </a:cubicBezTo>
                <a:cubicBezTo>
                  <a:pt x="1969430" y="271795"/>
                  <a:pt x="2020074" y="264052"/>
                  <a:pt x="2052662" y="260377"/>
                </a:cubicBezTo>
                <a:cubicBezTo>
                  <a:pt x="2069011" y="271949"/>
                  <a:pt x="2098031" y="252728"/>
                  <a:pt x="2142850" y="253103"/>
                </a:cubicBezTo>
                <a:cubicBezTo>
                  <a:pt x="2160684" y="266415"/>
                  <a:pt x="2173071" y="253191"/>
                  <a:pt x="2207849" y="271590"/>
                </a:cubicBezTo>
                <a:cubicBezTo>
                  <a:pt x="2209481" y="270048"/>
                  <a:pt x="2211471" y="268648"/>
                  <a:pt x="2213757" y="267429"/>
                </a:cubicBezTo>
                <a:cubicBezTo>
                  <a:pt x="2227043" y="260354"/>
                  <a:pt x="2247279" y="260873"/>
                  <a:pt x="2258954" y="268589"/>
                </a:cubicBezTo>
                <a:cubicBezTo>
                  <a:pt x="2314759" y="293598"/>
                  <a:pt x="2367284" y="294725"/>
                  <a:pt x="2416183" y="301325"/>
                </a:cubicBezTo>
                <a:cubicBezTo>
                  <a:pt x="2471682" y="306236"/>
                  <a:pt x="2436502" y="278448"/>
                  <a:pt x="2504536" y="302799"/>
                </a:cubicBezTo>
                <a:cubicBezTo>
                  <a:pt x="2512619" y="293910"/>
                  <a:pt x="2521472" y="293787"/>
                  <a:pt x="2536071" y="298698"/>
                </a:cubicBezTo>
                <a:cubicBezTo>
                  <a:pt x="2563080" y="300400"/>
                  <a:pt x="2562424" y="277303"/>
                  <a:pt x="2588893" y="292112"/>
                </a:cubicBezTo>
                <a:cubicBezTo>
                  <a:pt x="2584764" y="279571"/>
                  <a:pt x="2640519" y="289099"/>
                  <a:pt x="2628809" y="275805"/>
                </a:cubicBezTo>
                <a:cubicBezTo>
                  <a:pt x="2647132" y="265144"/>
                  <a:pt x="2654703" y="284003"/>
                  <a:pt x="2672807" y="274811"/>
                </a:cubicBezTo>
                <a:cubicBezTo>
                  <a:pt x="2692689" y="273207"/>
                  <a:pt x="2660665" y="287642"/>
                  <a:pt x="2682466" y="289307"/>
                </a:cubicBezTo>
                <a:lnTo>
                  <a:pt x="2801443" y="272988"/>
                </a:lnTo>
                <a:cubicBezTo>
                  <a:pt x="2816898" y="280651"/>
                  <a:pt x="2829832" y="277431"/>
                  <a:pt x="2842670" y="270747"/>
                </a:cubicBezTo>
                <a:cubicBezTo>
                  <a:pt x="2879478" y="273538"/>
                  <a:pt x="2913716" y="263751"/>
                  <a:pt x="2955436" y="260498"/>
                </a:cubicBezTo>
                <a:cubicBezTo>
                  <a:pt x="2999857" y="269821"/>
                  <a:pt x="3023924" y="250480"/>
                  <a:pt x="3068503" y="247085"/>
                </a:cubicBezTo>
                <a:cubicBezTo>
                  <a:pt x="3111389" y="266609"/>
                  <a:pt x="3098860" y="219898"/>
                  <a:pt x="3136157" y="221367"/>
                </a:cubicBezTo>
                <a:cubicBezTo>
                  <a:pt x="3196055" y="239200"/>
                  <a:pt x="3135454" y="205899"/>
                  <a:pt x="3229025" y="212263"/>
                </a:cubicBezTo>
                <a:cubicBezTo>
                  <a:pt x="3234188" y="215227"/>
                  <a:pt x="3264745" y="186124"/>
                  <a:pt x="3263717" y="182064"/>
                </a:cubicBezTo>
                <a:cubicBezTo>
                  <a:pt x="3284210" y="183616"/>
                  <a:pt x="3383330" y="164943"/>
                  <a:pt x="3412450" y="169845"/>
                </a:cubicBezTo>
                <a:cubicBezTo>
                  <a:pt x="3470355" y="158600"/>
                  <a:pt x="3466269" y="142016"/>
                  <a:pt x="3507988" y="138840"/>
                </a:cubicBezTo>
                <a:cubicBezTo>
                  <a:pt x="3544535" y="128734"/>
                  <a:pt x="3601812" y="127435"/>
                  <a:pt x="3664316" y="114777"/>
                </a:cubicBezTo>
                <a:lnTo>
                  <a:pt x="3711062" y="102156"/>
                </a:lnTo>
                <a:lnTo>
                  <a:pt x="3705359" y="121458"/>
                </a:lnTo>
                <a:cubicBezTo>
                  <a:pt x="3720379" y="120778"/>
                  <a:pt x="3749577" y="126775"/>
                  <a:pt x="3752198" y="127977"/>
                </a:cubicBezTo>
                <a:cubicBezTo>
                  <a:pt x="3786365" y="130259"/>
                  <a:pt x="3791694" y="101101"/>
                  <a:pt x="3839589" y="94314"/>
                </a:cubicBezTo>
                <a:cubicBezTo>
                  <a:pt x="3887485" y="87527"/>
                  <a:pt x="4004152" y="92214"/>
                  <a:pt x="4039575" y="87255"/>
                </a:cubicBezTo>
                <a:lnTo>
                  <a:pt x="4045232" y="88164"/>
                </a:lnTo>
                <a:lnTo>
                  <a:pt x="4041253" y="89220"/>
                </a:lnTo>
                <a:cubicBezTo>
                  <a:pt x="4042318" y="89204"/>
                  <a:pt x="4045202" y="88772"/>
                  <a:pt x="4046168" y="88314"/>
                </a:cubicBezTo>
                <a:lnTo>
                  <a:pt x="4045232" y="88164"/>
                </a:lnTo>
                <a:lnTo>
                  <a:pt x="4047244" y="87630"/>
                </a:lnTo>
                <a:cubicBezTo>
                  <a:pt x="4053549" y="86424"/>
                  <a:pt x="4060647" y="116997"/>
                  <a:pt x="4081797" y="113788"/>
                </a:cubicBezTo>
                <a:cubicBezTo>
                  <a:pt x="4092642" y="113795"/>
                  <a:pt x="4108495" y="79226"/>
                  <a:pt x="4121089" y="75758"/>
                </a:cubicBezTo>
                <a:lnTo>
                  <a:pt x="4148674" y="66671"/>
                </a:lnTo>
                <a:cubicBezTo>
                  <a:pt x="4164695" y="65643"/>
                  <a:pt x="4204528" y="45062"/>
                  <a:pt x="4220548" y="44035"/>
                </a:cubicBezTo>
                <a:cubicBezTo>
                  <a:pt x="4283885" y="77935"/>
                  <a:pt x="4323280" y="76818"/>
                  <a:pt x="4354249" y="88116"/>
                </a:cubicBezTo>
                <a:cubicBezTo>
                  <a:pt x="4424521" y="97907"/>
                  <a:pt x="4455906" y="90768"/>
                  <a:pt x="4549237" y="79806"/>
                </a:cubicBezTo>
                <a:cubicBezTo>
                  <a:pt x="4622250" y="85587"/>
                  <a:pt x="4717263" y="97250"/>
                  <a:pt x="4796679" y="108111"/>
                </a:cubicBezTo>
                <a:cubicBezTo>
                  <a:pt x="4846927" y="119802"/>
                  <a:pt x="4894173" y="120032"/>
                  <a:pt x="4928657" y="111604"/>
                </a:cubicBezTo>
                <a:cubicBezTo>
                  <a:pt x="4976404" y="106223"/>
                  <a:pt x="5082489" y="69591"/>
                  <a:pt x="5136768" y="48267"/>
                </a:cubicBezTo>
                <a:cubicBezTo>
                  <a:pt x="5171389" y="22501"/>
                  <a:pt x="5266869" y="54523"/>
                  <a:pt x="5320899" y="10821"/>
                </a:cubicBezTo>
                <a:cubicBezTo>
                  <a:pt x="5353820" y="3483"/>
                  <a:pt x="5390152" y="453"/>
                  <a:pt x="5427496" y="4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8" name="表 7">
            <a:extLst>
              <a:ext uri="{FF2B5EF4-FFF2-40B4-BE49-F238E27FC236}">
                <a16:creationId xmlns:a16="http://schemas.microsoft.com/office/drawing/2014/main" id="{05425A99-BA9E-49AD-B6F1-DCD34B26F6CA}"/>
              </a:ext>
            </a:extLst>
          </p:cNvPr>
          <p:cNvGraphicFramePr>
            <a:graphicFrameLocks noGrp="1"/>
          </p:cNvGraphicFramePr>
          <p:nvPr>
            <p:extLst>
              <p:ext uri="{D42A27DB-BD31-4B8C-83A1-F6EECF244321}">
                <p14:modId xmlns:p14="http://schemas.microsoft.com/office/powerpoint/2010/main" val="3791376357"/>
              </p:ext>
            </p:extLst>
          </p:nvPr>
        </p:nvGraphicFramePr>
        <p:xfrm>
          <a:off x="670078" y="2067831"/>
          <a:ext cx="5353175" cy="2851871"/>
        </p:xfrm>
        <a:graphic>
          <a:graphicData uri="http://schemas.openxmlformats.org/drawingml/2006/table">
            <a:tbl>
              <a:tblPr firstRow="1" firstCol="1" bandRow="1">
                <a:tableStyleId>{912C8C85-51F0-491E-9774-3900AFEF0FD7}</a:tableStyleId>
              </a:tblPr>
              <a:tblGrid>
                <a:gridCol w="2808838">
                  <a:extLst>
                    <a:ext uri="{9D8B030D-6E8A-4147-A177-3AD203B41FA5}">
                      <a16:colId xmlns:a16="http://schemas.microsoft.com/office/drawing/2014/main" val="1567297041"/>
                    </a:ext>
                  </a:extLst>
                </a:gridCol>
                <a:gridCol w="1532699">
                  <a:extLst>
                    <a:ext uri="{9D8B030D-6E8A-4147-A177-3AD203B41FA5}">
                      <a16:colId xmlns:a16="http://schemas.microsoft.com/office/drawing/2014/main" val="1863255273"/>
                    </a:ext>
                  </a:extLst>
                </a:gridCol>
                <a:gridCol w="1011638">
                  <a:extLst>
                    <a:ext uri="{9D8B030D-6E8A-4147-A177-3AD203B41FA5}">
                      <a16:colId xmlns:a16="http://schemas.microsoft.com/office/drawing/2014/main" val="2689246318"/>
                    </a:ext>
                  </a:extLst>
                </a:gridCol>
              </a:tblGrid>
              <a:tr h="516648">
                <a:tc>
                  <a:txBody>
                    <a:bodyPr/>
                    <a:lstStyle/>
                    <a:p>
                      <a:pPr>
                        <a:lnSpc>
                          <a:spcPct val="107000"/>
                        </a:lnSpc>
                        <a:spcAft>
                          <a:spcPts val="800"/>
                        </a:spcAft>
                      </a:pPr>
                      <a:r>
                        <a:rPr lang="en-CA" sz="1100" dirty="0">
                          <a:effectLst/>
                        </a:rPr>
                        <a:t>Venue name</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1100" dirty="0">
                          <a:effectLst/>
                        </a:rPr>
                        <a:t>Venue Category</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1100" dirty="0">
                          <a:effectLst/>
                        </a:rPr>
                        <a:t>Distance </a:t>
                      </a:r>
                      <a:br>
                        <a:rPr lang="en-CA" sz="1100" dirty="0">
                          <a:effectLst/>
                        </a:rPr>
                      </a:br>
                      <a:r>
                        <a:rPr lang="en-CA" sz="1100" dirty="0">
                          <a:effectLst/>
                        </a:rPr>
                        <a:t>(in meters)</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1843262225"/>
                  </a:ext>
                </a:extLst>
              </a:tr>
              <a:tr h="516648">
                <a:tc>
                  <a:txBody>
                    <a:bodyPr/>
                    <a:lstStyle/>
                    <a:p>
                      <a:pPr>
                        <a:lnSpc>
                          <a:spcPct val="107000"/>
                        </a:lnSpc>
                        <a:spcAft>
                          <a:spcPts val="800"/>
                        </a:spcAft>
                      </a:pPr>
                      <a:r>
                        <a:rPr lang="en-CA" sz="1100" dirty="0">
                          <a:effectLst/>
                        </a:rPr>
                        <a:t>Baskin-Robbins (</a:t>
                      </a:r>
                      <a:r>
                        <a:rPr lang="ja-JP" sz="1100" dirty="0">
                          <a:effectLst/>
                        </a:rPr>
                        <a:t>サーティワン アイスクリーム 三宮フラワーロード店</a:t>
                      </a:r>
                      <a:r>
                        <a:rPr lang="en-CA" sz="1100" dirty="0">
                          <a:effectLst/>
                        </a:rPr>
                        <a:t>)</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1100">
                          <a:effectLst/>
                        </a:rPr>
                        <a:t>Ice Cream Shop</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gn="r">
                        <a:lnSpc>
                          <a:spcPct val="107000"/>
                        </a:lnSpc>
                        <a:spcAft>
                          <a:spcPts val="800"/>
                        </a:spcAft>
                      </a:pPr>
                      <a:r>
                        <a:rPr lang="en-CA" sz="1100">
                          <a:effectLst/>
                        </a:rPr>
                        <a:t>132</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1701345742"/>
                  </a:ext>
                </a:extLst>
              </a:tr>
              <a:tr h="268631">
                <a:tc>
                  <a:txBody>
                    <a:bodyPr/>
                    <a:lstStyle/>
                    <a:p>
                      <a:pPr>
                        <a:lnSpc>
                          <a:spcPct val="107000"/>
                        </a:lnSpc>
                        <a:spcAft>
                          <a:spcPts val="800"/>
                        </a:spcAft>
                      </a:pPr>
                      <a:r>
                        <a:rPr lang="en-CA" sz="1100">
                          <a:effectLst/>
                        </a:rPr>
                        <a:t>Kobe Kokusai Hall (</a:t>
                      </a:r>
                      <a:r>
                        <a:rPr lang="ja-JP" sz="1100">
                          <a:effectLst/>
                        </a:rPr>
                        <a:t>こくさいホール</a:t>
                      </a:r>
                      <a:r>
                        <a:rPr lang="en-CA" sz="1100">
                          <a:effectLst/>
                        </a:rPr>
                        <a: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1100">
                          <a:effectLst/>
                        </a:rPr>
                        <a:t>Concert Hall</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gn="r">
                        <a:lnSpc>
                          <a:spcPct val="107000"/>
                        </a:lnSpc>
                        <a:spcAft>
                          <a:spcPts val="800"/>
                        </a:spcAft>
                      </a:pPr>
                      <a:r>
                        <a:rPr lang="en-CA" sz="1100">
                          <a:effectLst/>
                        </a:rPr>
                        <a:t>137</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92146640"/>
                  </a:ext>
                </a:extLst>
              </a:tr>
              <a:tr h="516648">
                <a:tc>
                  <a:txBody>
                    <a:bodyPr/>
                    <a:lstStyle/>
                    <a:p>
                      <a:pPr>
                        <a:lnSpc>
                          <a:spcPct val="107000"/>
                        </a:lnSpc>
                        <a:spcAft>
                          <a:spcPts val="800"/>
                        </a:spcAft>
                      </a:pPr>
                      <a:r>
                        <a:rPr lang="en-CA" sz="1100">
                          <a:effectLst/>
                        </a:rPr>
                        <a:t>Kobe International House (</a:t>
                      </a:r>
                      <a:r>
                        <a:rPr lang="ja-JP" sz="1100">
                          <a:effectLst/>
                        </a:rPr>
                        <a:t>神戸国際会館</a:t>
                      </a:r>
                      <a:r>
                        <a:rPr lang="en-CA" sz="1100">
                          <a:effectLst/>
                        </a:rPr>
                        <a: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1100">
                          <a:effectLst/>
                        </a:rPr>
                        <a:t>Convention Center</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gn="r">
                        <a:lnSpc>
                          <a:spcPct val="107000"/>
                        </a:lnSpc>
                        <a:spcAft>
                          <a:spcPts val="800"/>
                        </a:spcAft>
                      </a:pPr>
                      <a:r>
                        <a:rPr lang="en-CA" sz="1100">
                          <a:effectLst/>
                        </a:rPr>
                        <a:t>140</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1972412987"/>
                  </a:ext>
                </a:extLst>
              </a:tr>
              <a:tr h="516648">
                <a:tc>
                  <a:txBody>
                    <a:bodyPr/>
                    <a:lstStyle/>
                    <a:p>
                      <a:pPr>
                        <a:lnSpc>
                          <a:spcPct val="107000"/>
                        </a:lnSpc>
                        <a:spcAft>
                          <a:spcPts val="800"/>
                        </a:spcAft>
                      </a:pPr>
                      <a:r>
                        <a:rPr lang="en-CA" sz="1100">
                          <a:effectLst/>
                        </a:rPr>
                        <a:t>Hakata Motsunabe Yamaya (</a:t>
                      </a:r>
                      <a:r>
                        <a:rPr lang="ja-JP" sz="1100">
                          <a:effectLst/>
                        </a:rPr>
                        <a:t>博多もつ鍋やまや</a:t>
                      </a:r>
                      <a:r>
                        <a:rPr lang="en-CA" sz="1100">
                          <a:effectLst/>
                        </a:rPr>
                        <a:t> JR</a:t>
                      </a:r>
                      <a:r>
                        <a:rPr lang="ja-JP" sz="1100">
                          <a:effectLst/>
                        </a:rPr>
                        <a:t>三ノ宮店</a:t>
                      </a:r>
                      <a:r>
                        <a:rPr lang="en-CA" sz="1100">
                          <a:effectLst/>
                        </a:rPr>
                        <a: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1100">
                          <a:effectLst/>
                        </a:rPr>
                        <a:t>Japanese Restaurant</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gn="r">
                        <a:lnSpc>
                          <a:spcPct val="107000"/>
                        </a:lnSpc>
                        <a:spcAft>
                          <a:spcPts val="800"/>
                        </a:spcAft>
                      </a:pPr>
                      <a:r>
                        <a:rPr lang="en-CA" sz="1100">
                          <a:effectLst/>
                        </a:rPr>
                        <a:t>150</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2227428938"/>
                  </a:ext>
                </a:extLst>
              </a:tr>
              <a:tr h="516648">
                <a:tc>
                  <a:txBody>
                    <a:bodyPr/>
                    <a:lstStyle/>
                    <a:p>
                      <a:pPr>
                        <a:lnSpc>
                          <a:spcPct val="107000"/>
                        </a:lnSpc>
                        <a:spcAft>
                          <a:spcPts val="800"/>
                        </a:spcAft>
                      </a:pPr>
                      <a:r>
                        <a:rPr lang="en-CA" sz="1100" dirty="0">
                          <a:effectLst/>
                        </a:rPr>
                        <a:t>Boulangerie Comme Chinois (</a:t>
                      </a:r>
                      <a:r>
                        <a:rPr lang="ja-JP" sz="1100" dirty="0">
                          <a:effectLst/>
                        </a:rPr>
                        <a:t>ブランジェリー コム シノワ</a:t>
                      </a:r>
                      <a:r>
                        <a:rPr lang="en-CA" sz="1100" dirty="0">
                          <a:effectLst/>
                        </a:rPr>
                        <a:t>)</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nSpc>
                          <a:spcPct val="107000"/>
                        </a:lnSpc>
                        <a:spcAft>
                          <a:spcPts val="800"/>
                        </a:spcAft>
                      </a:pPr>
                      <a:r>
                        <a:rPr lang="en-CA" sz="1100">
                          <a:effectLst/>
                        </a:rPr>
                        <a:t>Bakery</a:t>
                      </a:r>
                      <a:endParaRPr lang="en-CA" sz="110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tc>
                  <a:txBody>
                    <a:bodyPr/>
                    <a:lstStyle/>
                    <a:p>
                      <a:pPr algn="r">
                        <a:lnSpc>
                          <a:spcPct val="107000"/>
                        </a:lnSpc>
                        <a:spcAft>
                          <a:spcPts val="800"/>
                        </a:spcAft>
                      </a:pPr>
                      <a:r>
                        <a:rPr lang="en-CA" sz="1100" dirty="0">
                          <a:effectLst/>
                        </a:rPr>
                        <a:t>169</a:t>
                      </a:r>
                      <a:endParaRPr lang="en-CA" sz="1100" dirty="0">
                        <a:effectLst/>
                        <a:latin typeface="Calibri" panose="020F0502020204030204" pitchFamily="34" charset="0"/>
                        <a:ea typeface="游明朝" panose="02020400000000000000" pitchFamily="18" charset="-128"/>
                        <a:cs typeface="Times New Roman" panose="02020603050405020304" pitchFamily="18" charset="0"/>
                      </a:endParaRPr>
                    </a:p>
                  </a:txBody>
                  <a:tcPr marL="68580" marR="68580" marT="0" marB="0" anchor="b"/>
                </a:tc>
                <a:extLst>
                  <a:ext uri="{0D108BD9-81ED-4DB2-BD59-A6C34878D82A}">
                    <a16:rowId xmlns:a16="http://schemas.microsoft.com/office/drawing/2014/main" val="617749925"/>
                  </a:ext>
                </a:extLst>
              </a:tr>
            </a:tbl>
          </a:graphicData>
        </a:graphic>
      </p:graphicFrame>
      <p:sp>
        <p:nvSpPr>
          <p:cNvPr id="9" name="テキスト ボックス 8">
            <a:extLst>
              <a:ext uri="{FF2B5EF4-FFF2-40B4-BE49-F238E27FC236}">
                <a16:creationId xmlns:a16="http://schemas.microsoft.com/office/drawing/2014/main" id="{626C507E-33F0-48F6-899A-9FFD64E290F1}"/>
              </a:ext>
            </a:extLst>
          </p:cNvPr>
          <p:cNvSpPr txBox="1"/>
          <p:nvPr/>
        </p:nvSpPr>
        <p:spPr>
          <a:xfrm>
            <a:off x="536150" y="5032376"/>
            <a:ext cx="4862670" cy="375552"/>
          </a:xfrm>
          <a:prstGeom prst="rect">
            <a:avLst/>
          </a:prstGeom>
          <a:noFill/>
        </p:spPr>
        <p:txBody>
          <a:bodyPr wrap="square" rtlCol="0">
            <a:spAutoFit/>
          </a:bodyPr>
          <a:lstStyle/>
          <a:p>
            <a:pPr marL="385445">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Fig 1.3 Closest venues from the station, Kobe</a:t>
            </a:r>
          </a:p>
        </p:txBody>
      </p:sp>
      <p:sp>
        <p:nvSpPr>
          <p:cNvPr id="13" name="テキスト ボックス 12">
            <a:extLst>
              <a:ext uri="{FF2B5EF4-FFF2-40B4-BE49-F238E27FC236}">
                <a16:creationId xmlns:a16="http://schemas.microsoft.com/office/drawing/2014/main" id="{53F5260D-0B45-49C0-9CD2-D22085BB2460}"/>
              </a:ext>
            </a:extLst>
          </p:cNvPr>
          <p:cNvSpPr txBox="1"/>
          <p:nvPr/>
        </p:nvSpPr>
        <p:spPr>
          <a:xfrm>
            <a:off x="6140408" y="5032376"/>
            <a:ext cx="4862670" cy="968278"/>
          </a:xfrm>
          <a:prstGeom prst="rect">
            <a:avLst/>
          </a:prstGeom>
          <a:noFill/>
        </p:spPr>
        <p:txBody>
          <a:bodyPr wrap="square" rtlCol="0">
            <a:spAutoFit/>
          </a:bodyPr>
          <a:lstStyle/>
          <a:p>
            <a:pPr marL="385445">
              <a:lnSpc>
                <a:spcPct val="107000"/>
              </a:lnSpc>
              <a:spcAft>
                <a:spcPts val="800"/>
              </a:spcAft>
            </a:pPr>
            <a:r>
              <a:rPr lang="en-CA" sz="1800" dirty="0">
                <a:effectLst/>
                <a:latin typeface="Calibri" panose="020F0502020204030204" pitchFamily="34" charset="0"/>
                <a:ea typeface="游明朝" panose="02020400000000000000" pitchFamily="18" charset="-128"/>
                <a:cs typeface="Times New Roman" panose="02020603050405020304" pitchFamily="18" charset="0"/>
              </a:rPr>
              <a:t>Fig 1.4 Map highlighting top 10 key venues </a:t>
            </a:r>
            <a:r>
              <a:rPr lang="en-CA" dirty="0">
                <a:latin typeface="Calibri" panose="020F0502020204030204" pitchFamily="34" charset="0"/>
                <a:ea typeface="游明朝" panose="02020400000000000000" pitchFamily="18" charset="-128"/>
                <a:cs typeface="Times New Roman" panose="02020603050405020304" pitchFamily="18" charset="0"/>
              </a:rPr>
              <a:t>(blue dots) around </a:t>
            </a:r>
            <a:r>
              <a:rPr lang="en-CA" dirty="0" err="1">
                <a:latin typeface="Calibri" panose="020F0502020204030204" pitchFamily="34" charset="0"/>
                <a:ea typeface="游明朝" panose="02020400000000000000" pitchFamily="18" charset="-128"/>
                <a:cs typeface="Times New Roman" panose="02020603050405020304" pitchFamily="18" charset="0"/>
              </a:rPr>
              <a:t>Sannomiya</a:t>
            </a:r>
            <a:r>
              <a:rPr lang="en-CA" dirty="0">
                <a:latin typeface="Calibri" panose="020F0502020204030204" pitchFamily="34" charset="0"/>
                <a:ea typeface="游明朝" panose="02020400000000000000" pitchFamily="18" charset="-128"/>
                <a:cs typeface="Times New Roman" panose="02020603050405020304" pitchFamily="18" charset="0"/>
              </a:rPr>
              <a:t> Station, Kobe (red dot)</a:t>
            </a:r>
            <a:endParaRPr lang="en-CA" sz="1800" dirty="0">
              <a:effectLst/>
              <a:latin typeface="Calibri" panose="020F0502020204030204" pitchFamily="34" charset="0"/>
              <a:ea typeface="游明朝" panose="02020400000000000000" pitchFamily="18" charset="-128"/>
              <a:cs typeface="Times New Roman" panose="02020603050405020304" pitchFamily="18" charset="0"/>
            </a:endParaRPr>
          </a:p>
        </p:txBody>
      </p:sp>
      <p:sp>
        <p:nvSpPr>
          <p:cNvPr id="3" name="テキスト ボックス 2">
            <a:extLst>
              <a:ext uri="{FF2B5EF4-FFF2-40B4-BE49-F238E27FC236}">
                <a16:creationId xmlns:a16="http://schemas.microsoft.com/office/drawing/2014/main" id="{6799EBD5-1076-4075-BF6A-E4EEA609E6A5}"/>
              </a:ext>
            </a:extLst>
          </p:cNvPr>
          <p:cNvSpPr txBox="1"/>
          <p:nvPr/>
        </p:nvSpPr>
        <p:spPr>
          <a:xfrm>
            <a:off x="684285" y="1585826"/>
            <a:ext cx="5746957" cy="369332"/>
          </a:xfrm>
          <a:prstGeom prst="rect">
            <a:avLst/>
          </a:prstGeom>
          <a:noFill/>
        </p:spPr>
        <p:txBody>
          <a:bodyPr wrap="square" rtlCol="0">
            <a:spAutoFit/>
          </a:bodyPr>
          <a:lstStyle/>
          <a:p>
            <a:r>
              <a:rPr lang="en-CA" sz="1800" dirty="0">
                <a:effectLst/>
                <a:latin typeface="Calibri" panose="020F0502020204030204" pitchFamily="34" charset="0"/>
                <a:ea typeface="游明朝" panose="02020400000000000000" pitchFamily="18" charset="-128"/>
                <a:cs typeface="Times New Roman" panose="02020603050405020304" pitchFamily="18" charset="0"/>
              </a:rPr>
              <a:t>Initial Foursquare Data Comparison (Osaka and Kobe)</a:t>
            </a:r>
            <a:endParaRPr lang="en-CA" dirty="0"/>
          </a:p>
        </p:txBody>
      </p:sp>
      <p:sp>
        <p:nvSpPr>
          <p:cNvPr id="10" name="字幕 2">
            <a:extLst>
              <a:ext uri="{FF2B5EF4-FFF2-40B4-BE49-F238E27FC236}">
                <a16:creationId xmlns:a16="http://schemas.microsoft.com/office/drawing/2014/main" id="{B916035D-DFCB-4878-A616-0A02A93C0D90}"/>
              </a:ext>
            </a:extLst>
          </p:cNvPr>
          <p:cNvSpPr txBox="1">
            <a:spLocks/>
          </p:cNvSpPr>
          <p:nvPr/>
        </p:nvSpPr>
        <p:spPr>
          <a:xfrm>
            <a:off x="5853235" y="6518649"/>
            <a:ext cx="5553331" cy="572493"/>
          </a:xfrm>
          <a:prstGeom prst="rect">
            <a:avLst/>
          </a:prstGeom>
        </p:spPr>
        <p:txBody>
          <a:bodyPr lIns="109728" tIns="109728" rIns="109728" bIns="9144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spc="10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10000"/>
              </a:lnSpc>
              <a:spcBef>
                <a:spcPts val="500"/>
              </a:spcBef>
              <a:buFontTx/>
              <a:buNone/>
              <a:defRPr sz="1800" kern="1200" spc="10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10000"/>
              </a:lnSpc>
              <a:spcBef>
                <a:spcPts val="500"/>
              </a:spcBef>
              <a:buSzPct val="80000"/>
              <a:buFont typeface="Arial" panose="020B0604020202020204" pitchFamily="34" charset="0"/>
              <a:buChar char="•"/>
              <a:defRPr sz="1600" kern="1200" spc="10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10000"/>
              </a:lnSpc>
              <a:spcBef>
                <a:spcPts val="500"/>
              </a:spcBef>
              <a:buFontTx/>
              <a:buNone/>
              <a:defRPr sz="1400" kern="1200" spc="10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10000"/>
              </a:lnSpc>
              <a:spcBef>
                <a:spcPts val="500"/>
              </a:spcBef>
              <a:buSzPct val="80000"/>
              <a:buFont typeface="Arial" panose="020B0604020202020204" pitchFamily="34" charset="0"/>
              <a:buChar char="•"/>
              <a:defRPr sz="1400" kern="1200" spc="10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050" dirty="0"/>
              <a:t>Coursera – IBM Data Science Capstone Project      Achala Amarasinghe </a:t>
            </a:r>
          </a:p>
          <a:p>
            <a:endParaRPr lang="en-CA" sz="1050" dirty="0"/>
          </a:p>
        </p:txBody>
      </p:sp>
      <p:sp>
        <p:nvSpPr>
          <p:cNvPr id="11" name="テキスト ボックス 10">
            <a:extLst>
              <a:ext uri="{FF2B5EF4-FFF2-40B4-BE49-F238E27FC236}">
                <a16:creationId xmlns:a16="http://schemas.microsoft.com/office/drawing/2014/main" id="{1BF299E7-7A74-4E19-B973-9C989601B10F}"/>
              </a:ext>
            </a:extLst>
          </p:cNvPr>
          <p:cNvSpPr txBox="1"/>
          <p:nvPr/>
        </p:nvSpPr>
        <p:spPr>
          <a:xfrm>
            <a:off x="11784254" y="6518649"/>
            <a:ext cx="296726" cy="369332"/>
          </a:xfrm>
          <a:prstGeom prst="rect">
            <a:avLst/>
          </a:prstGeom>
          <a:noFill/>
        </p:spPr>
        <p:txBody>
          <a:bodyPr wrap="square" rtlCol="0">
            <a:spAutoFit/>
          </a:bodyPr>
          <a:lstStyle/>
          <a:p>
            <a:r>
              <a:rPr lang="en-CA" dirty="0"/>
              <a:t>7</a:t>
            </a:r>
          </a:p>
        </p:txBody>
      </p:sp>
      <p:pic>
        <p:nvPicPr>
          <p:cNvPr id="15" name="図 14">
            <a:extLst>
              <a:ext uri="{FF2B5EF4-FFF2-40B4-BE49-F238E27FC236}">
                <a16:creationId xmlns:a16="http://schemas.microsoft.com/office/drawing/2014/main" id="{1365048B-44F9-42BC-8E64-A3CCA0A7913F}"/>
              </a:ext>
            </a:extLst>
          </p:cNvPr>
          <p:cNvPicPr>
            <a:picLocks noChangeAspect="1"/>
          </p:cNvPicPr>
          <p:nvPr/>
        </p:nvPicPr>
        <p:blipFill>
          <a:blip r:embed="rId2"/>
          <a:stretch>
            <a:fillRect/>
          </a:stretch>
        </p:blipFill>
        <p:spPr>
          <a:xfrm>
            <a:off x="6096000" y="1748245"/>
            <a:ext cx="5369169" cy="3237689"/>
          </a:xfrm>
          <a:prstGeom prst="rect">
            <a:avLst/>
          </a:prstGeom>
        </p:spPr>
      </p:pic>
    </p:spTree>
    <p:extLst>
      <p:ext uri="{BB962C8B-B14F-4D97-AF65-F5344CB8AC3E}">
        <p14:creationId xmlns:p14="http://schemas.microsoft.com/office/powerpoint/2010/main" val="2547808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1CE2CF7-D5AA-4464-AC91-9ED1EA5D6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708F099-3A6E-44FD-B96A-595DE0E442D1}"/>
              </a:ext>
            </a:extLst>
          </p:cNvPr>
          <p:cNvSpPr>
            <a:spLocks noGrp="1"/>
          </p:cNvSpPr>
          <p:nvPr>
            <p:ph type="title"/>
          </p:nvPr>
        </p:nvSpPr>
        <p:spPr>
          <a:xfrm>
            <a:off x="5177859" y="609601"/>
            <a:ext cx="5683623" cy="1216024"/>
          </a:xfrm>
        </p:spPr>
        <p:txBody>
          <a:bodyPr>
            <a:normAutofit/>
          </a:bodyPr>
          <a:lstStyle/>
          <a:p>
            <a:r>
              <a:rPr lang="en-CA" dirty="0"/>
              <a:t>K-Means Analysis Logic</a:t>
            </a:r>
          </a:p>
        </p:txBody>
      </p:sp>
      <p:pic>
        <p:nvPicPr>
          <p:cNvPr id="5" name="図 4" descr="モニター画面に映る文字&#10;&#10;中程度の精度で自動的に生成された説明">
            <a:extLst>
              <a:ext uri="{FF2B5EF4-FFF2-40B4-BE49-F238E27FC236}">
                <a16:creationId xmlns:a16="http://schemas.microsoft.com/office/drawing/2014/main" id="{B38290E2-3536-4FF8-9095-4CA317EC134A}"/>
              </a:ext>
            </a:extLst>
          </p:cNvPr>
          <p:cNvPicPr>
            <a:picLocks noChangeAspect="1"/>
          </p:cNvPicPr>
          <p:nvPr/>
        </p:nvPicPr>
        <p:blipFill rotWithShape="1">
          <a:blip r:embed="rId2">
            <a:extLst>
              <a:ext uri="{28A0092B-C50C-407E-A947-70E740481C1C}">
                <a14:useLocalDpi xmlns:a14="http://schemas.microsoft.com/office/drawing/2010/main" val="0"/>
              </a:ext>
            </a:extLst>
          </a:blip>
          <a:srcRect l="42079" r="13456"/>
          <a:stretch/>
        </p:blipFill>
        <p:spPr>
          <a:xfrm>
            <a:off x="20" y="2"/>
            <a:ext cx="4585628" cy="6857998"/>
          </a:xfrm>
          <a:custGeom>
            <a:avLst/>
            <a:gdLst/>
            <a:ahLst/>
            <a:cxnLst/>
            <a:rect l="l" t="t" r="r" b="b"/>
            <a:pathLst>
              <a:path w="4585648" h="6857998">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3" name="コンテンツ プレースホルダー 2">
            <a:extLst>
              <a:ext uri="{FF2B5EF4-FFF2-40B4-BE49-F238E27FC236}">
                <a16:creationId xmlns:a16="http://schemas.microsoft.com/office/drawing/2014/main" id="{755B2307-8882-4573-A9DC-74CD378FBDA2}"/>
              </a:ext>
            </a:extLst>
          </p:cNvPr>
          <p:cNvSpPr>
            <a:spLocks noGrp="1"/>
          </p:cNvSpPr>
          <p:nvPr>
            <p:ph idx="1"/>
          </p:nvPr>
        </p:nvSpPr>
        <p:spPr>
          <a:xfrm>
            <a:off x="5177859" y="2147356"/>
            <a:ext cx="5683624" cy="4107021"/>
          </a:xfrm>
        </p:spPr>
        <p:txBody>
          <a:bodyPr>
            <a:normAutofit/>
          </a:bodyPr>
          <a:lstStyle/>
          <a:p>
            <a:r>
              <a:rPr lang="en-CA" dirty="0"/>
              <a:t>Identify relationship between category and city using one-hot encoding</a:t>
            </a:r>
          </a:p>
          <a:p>
            <a:r>
              <a:rPr lang="en-CA" dirty="0"/>
              <a:t>Discern most popular venue in relation to category and city by categorizing the top 10 venues in respect to each other. </a:t>
            </a:r>
          </a:p>
          <a:p>
            <a:r>
              <a:rPr lang="en-CA" dirty="0"/>
              <a:t>Understand if the results show a direct correlation between relative distance from the station and the popularity of the venue.</a:t>
            </a:r>
          </a:p>
          <a:p>
            <a:endParaRPr lang="en-CA" dirty="0"/>
          </a:p>
        </p:txBody>
      </p:sp>
    </p:spTree>
    <p:extLst>
      <p:ext uri="{BB962C8B-B14F-4D97-AF65-F5344CB8AC3E}">
        <p14:creationId xmlns:p14="http://schemas.microsoft.com/office/powerpoint/2010/main" val="2537008408"/>
      </p:ext>
    </p:extLst>
  </p:cSld>
  <p:clrMapOvr>
    <a:masterClrMapping/>
  </p:clrMapOvr>
</p:sld>
</file>

<file path=ppt/theme/theme1.xml><?xml version="1.0" encoding="utf-8"?>
<a:theme xmlns:a="http://schemas.openxmlformats.org/drawingml/2006/main" name="ArchiveVTI">
  <a:themeElements>
    <a:clrScheme name="AnalogousFromDarkSeedLeftStep">
      <a:dk1>
        <a:srgbClr val="000000"/>
      </a:dk1>
      <a:lt1>
        <a:srgbClr val="FFFFFF"/>
      </a:lt1>
      <a:dk2>
        <a:srgbClr val="1B1D2F"/>
      </a:dk2>
      <a:lt2>
        <a:srgbClr val="F0F3F1"/>
      </a:lt2>
      <a:accent1>
        <a:srgbClr val="DD33C7"/>
      </a:accent1>
      <a:accent2>
        <a:srgbClr val="9A21CB"/>
      </a:accent2>
      <a:accent3>
        <a:srgbClr val="6533DD"/>
      </a:accent3>
      <a:accent4>
        <a:srgbClr val="2539CC"/>
      </a:accent4>
      <a:accent5>
        <a:srgbClr val="338EDD"/>
      </a:accent5>
      <a:accent6>
        <a:srgbClr val="20BFC7"/>
      </a:accent6>
      <a:hlink>
        <a:srgbClr val="3F6EBF"/>
      </a:hlink>
      <a:folHlink>
        <a:srgbClr val="7F7F7F"/>
      </a:folHlink>
    </a:clrScheme>
    <a:fontScheme name="Custom 170">
      <a:majorFont>
        <a:latin typeface="Yu Mincho"/>
        <a:ea typeface=""/>
        <a:cs typeface=""/>
      </a:majorFont>
      <a:minorFont>
        <a:latin typeface="Yu Minch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docProps/app.xml><?xml version="1.0" encoding="utf-8"?>
<Properties xmlns="http://schemas.openxmlformats.org/officeDocument/2006/extended-properties" xmlns:vt="http://schemas.openxmlformats.org/officeDocument/2006/docPropsVTypes">
  <TotalTime>77</TotalTime>
  <Words>2074</Words>
  <Application>Microsoft Office PowerPoint</Application>
  <PresentationFormat>ワイド画面</PresentationFormat>
  <Paragraphs>287</Paragraphs>
  <Slides>14</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14</vt:i4>
      </vt:variant>
    </vt:vector>
  </HeadingPairs>
  <TitlesOfParts>
    <vt:vector size="20" baseType="lpstr">
      <vt:lpstr>Yu Mincho</vt:lpstr>
      <vt:lpstr>Arial</vt:lpstr>
      <vt:lpstr>Calibri</vt:lpstr>
      <vt:lpstr>Calibri Light</vt:lpstr>
      <vt:lpstr>Times New Roman</vt:lpstr>
      <vt:lpstr>ArchiveVTI</vt:lpstr>
      <vt:lpstr>A Comparative Analysis of Venue Interest in Kobe City and Osaka City Japan Using Foursquare API Data</vt:lpstr>
      <vt:lpstr>Table of Contents</vt:lpstr>
      <vt:lpstr>Background</vt:lpstr>
      <vt:lpstr>Problem and Interest</vt:lpstr>
      <vt:lpstr>Data Analysis Aim and Hypothesis</vt:lpstr>
      <vt:lpstr>Methodology</vt:lpstr>
      <vt:lpstr>Results and Discussion I</vt:lpstr>
      <vt:lpstr>Results and Discussion I</vt:lpstr>
      <vt:lpstr>K-Means Analysis Logic</vt:lpstr>
      <vt:lpstr>Results and Discussion II – K-means Results for Kobe and Osaka</vt:lpstr>
      <vt:lpstr>Results and Discussion II – K-means Results for Shinagawa and Sapporo</vt:lpstr>
      <vt:lpstr>Limitations and Drawbacks</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Comparative Analysis of Venue Interest in Kobe City and Osaka City Japan Using Foursquare API Data</dc:title>
  <dc:creator>Achala Amarasinghe</dc:creator>
  <cp:lastModifiedBy>Achala Amarasinghe</cp:lastModifiedBy>
  <cp:revision>2</cp:revision>
  <dcterms:created xsi:type="dcterms:W3CDTF">2021-10-17T15:12:33Z</dcterms:created>
  <dcterms:modified xsi:type="dcterms:W3CDTF">2021-10-31T05:40:30Z</dcterms:modified>
</cp:coreProperties>
</file>

<file path=docProps/thumbnail.jpeg>
</file>